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31"/>
  </p:notesMasterIdLst>
  <p:sldIdLst>
    <p:sldId id="256" r:id="rId2"/>
    <p:sldId id="282" r:id="rId3"/>
    <p:sldId id="257" r:id="rId4"/>
    <p:sldId id="261" r:id="rId5"/>
    <p:sldId id="262" r:id="rId6"/>
    <p:sldId id="263" r:id="rId7"/>
    <p:sldId id="264" r:id="rId8"/>
    <p:sldId id="265" r:id="rId9"/>
    <p:sldId id="266" r:id="rId10"/>
    <p:sldId id="267" r:id="rId11"/>
    <p:sldId id="268" r:id="rId12"/>
    <p:sldId id="269" r:id="rId13"/>
    <p:sldId id="270" r:id="rId14"/>
    <p:sldId id="258" r:id="rId15"/>
    <p:sldId id="271" r:id="rId16"/>
    <p:sldId id="272" r:id="rId17"/>
    <p:sldId id="273" r:id="rId18"/>
    <p:sldId id="274" r:id="rId19"/>
    <p:sldId id="275" r:id="rId20"/>
    <p:sldId id="259" r:id="rId21"/>
    <p:sldId id="276" r:id="rId22"/>
    <p:sldId id="260" r:id="rId23"/>
    <p:sldId id="277" r:id="rId24"/>
    <p:sldId id="278" r:id="rId25"/>
    <p:sldId id="284" r:id="rId26"/>
    <p:sldId id="279" r:id="rId27"/>
    <p:sldId id="280" r:id="rId28"/>
    <p:sldId id="281"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7"/>
  </p:normalViewPr>
  <p:slideViewPr>
    <p:cSldViewPr snapToGrid="0" snapToObjects="1">
      <p:cViewPr varScale="1">
        <p:scale>
          <a:sx n="102" d="100"/>
          <a:sy n="102" d="100"/>
        </p:scale>
        <p:origin x="9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F9784-CA1E-C74B-AC88-05B00AECC92F}" type="datetimeFigureOut">
              <a:rPr lang="en-US" smtClean="0"/>
              <a:t>8/10/20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14A8F8-23E8-0D45-AB0D-D84CC0D47B00}" type="slidenum">
              <a:rPr lang="en-US" smtClean="0"/>
              <a:t>‹#›</a:t>
            </a:fld>
            <a:endParaRPr lang="en-US"/>
          </a:p>
        </p:txBody>
      </p:sp>
    </p:spTree>
    <p:extLst>
      <p:ext uri="{BB962C8B-B14F-4D97-AF65-F5344CB8AC3E}">
        <p14:creationId xmlns:p14="http://schemas.microsoft.com/office/powerpoint/2010/main" val="189422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4</a:t>
            </a:fld>
            <a:endParaRPr lang="en-US"/>
          </a:p>
        </p:txBody>
      </p:sp>
    </p:spTree>
    <p:extLst>
      <p:ext uri="{BB962C8B-B14F-4D97-AF65-F5344CB8AC3E}">
        <p14:creationId xmlns:p14="http://schemas.microsoft.com/office/powerpoint/2010/main" val="2800923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13</a:t>
            </a:fld>
            <a:endParaRPr lang="en-US"/>
          </a:p>
        </p:txBody>
      </p:sp>
    </p:spTree>
    <p:extLst>
      <p:ext uri="{BB962C8B-B14F-4D97-AF65-F5344CB8AC3E}">
        <p14:creationId xmlns:p14="http://schemas.microsoft.com/office/powerpoint/2010/main" val="1811341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15</a:t>
            </a:fld>
            <a:endParaRPr lang="en-US"/>
          </a:p>
        </p:txBody>
      </p:sp>
    </p:spTree>
    <p:extLst>
      <p:ext uri="{BB962C8B-B14F-4D97-AF65-F5344CB8AC3E}">
        <p14:creationId xmlns:p14="http://schemas.microsoft.com/office/powerpoint/2010/main" val="986768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16</a:t>
            </a:fld>
            <a:endParaRPr lang="en-US"/>
          </a:p>
        </p:txBody>
      </p:sp>
    </p:spTree>
    <p:extLst>
      <p:ext uri="{BB962C8B-B14F-4D97-AF65-F5344CB8AC3E}">
        <p14:creationId xmlns:p14="http://schemas.microsoft.com/office/powerpoint/2010/main" val="4235427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17</a:t>
            </a:fld>
            <a:endParaRPr lang="en-US"/>
          </a:p>
        </p:txBody>
      </p:sp>
    </p:spTree>
    <p:extLst>
      <p:ext uri="{BB962C8B-B14F-4D97-AF65-F5344CB8AC3E}">
        <p14:creationId xmlns:p14="http://schemas.microsoft.com/office/powerpoint/2010/main" val="494318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18</a:t>
            </a:fld>
            <a:endParaRPr lang="en-US"/>
          </a:p>
        </p:txBody>
      </p:sp>
    </p:spTree>
    <p:extLst>
      <p:ext uri="{BB962C8B-B14F-4D97-AF65-F5344CB8AC3E}">
        <p14:creationId xmlns:p14="http://schemas.microsoft.com/office/powerpoint/2010/main" val="4145881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19</a:t>
            </a:fld>
            <a:endParaRPr lang="en-US"/>
          </a:p>
        </p:txBody>
      </p:sp>
    </p:spTree>
    <p:extLst>
      <p:ext uri="{BB962C8B-B14F-4D97-AF65-F5344CB8AC3E}">
        <p14:creationId xmlns:p14="http://schemas.microsoft.com/office/powerpoint/2010/main" val="1222156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21</a:t>
            </a:fld>
            <a:endParaRPr lang="en-US"/>
          </a:p>
        </p:txBody>
      </p:sp>
    </p:spTree>
    <p:extLst>
      <p:ext uri="{BB962C8B-B14F-4D97-AF65-F5344CB8AC3E}">
        <p14:creationId xmlns:p14="http://schemas.microsoft.com/office/powerpoint/2010/main" val="485191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23</a:t>
            </a:fld>
            <a:endParaRPr lang="en-US"/>
          </a:p>
        </p:txBody>
      </p:sp>
    </p:spTree>
    <p:extLst>
      <p:ext uri="{BB962C8B-B14F-4D97-AF65-F5344CB8AC3E}">
        <p14:creationId xmlns:p14="http://schemas.microsoft.com/office/powerpoint/2010/main" val="23853406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24</a:t>
            </a:fld>
            <a:endParaRPr lang="en-US"/>
          </a:p>
        </p:txBody>
      </p:sp>
    </p:spTree>
    <p:extLst>
      <p:ext uri="{BB962C8B-B14F-4D97-AF65-F5344CB8AC3E}">
        <p14:creationId xmlns:p14="http://schemas.microsoft.com/office/powerpoint/2010/main" val="3932656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25</a:t>
            </a:fld>
            <a:endParaRPr lang="en-US"/>
          </a:p>
        </p:txBody>
      </p:sp>
    </p:spTree>
    <p:extLst>
      <p:ext uri="{BB962C8B-B14F-4D97-AF65-F5344CB8AC3E}">
        <p14:creationId xmlns:p14="http://schemas.microsoft.com/office/powerpoint/2010/main" val="192080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5</a:t>
            </a:fld>
            <a:endParaRPr lang="en-US"/>
          </a:p>
        </p:txBody>
      </p:sp>
    </p:spTree>
    <p:extLst>
      <p:ext uri="{BB962C8B-B14F-4D97-AF65-F5344CB8AC3E}">
        <p14:creationId xmlns:p14="http://schemas.microsoft.com/office/powerpoint/2010/main" val="288454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26</a:t>
            </a:fld>
            <a:endParaRPr lang="en-US"/>
          </a:p>
        </p:txBody>
      </p:sp>
    </p:spTree>
    <p:extLst>
      <p:ext uri="{BB962C8B-B14F-4D97-AF65-F5344CB8AC3E}">
        <p14:creationId xmlns:p14="http://schemas.microsoft.com/office/powerpoint/2010/main" val="2293316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27</a:t>
            </a:fld>
            <a:endParaRPr lang="en-US"/>
          </a:p>
        </p:txBody>
      </p:sp>
    </p:spTree>
    <p:extLst>
      <p:ext uri="{BB962C8B-B14F-4D97-AF65-F5344CB8AC3E}">
        <p14:creationId xmlns:p14="http://schemas.microsoft.com/office/powerpoint/2010/main" val="3776359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28</a:t>
            </a:fld>
            <a:endParaRPr lang="en-US"/>
          </a:p>
        </p:txBody>
      </p:sp>
    </p:spTree>
    <p:extLst>
      <p:ext uri="{BB962C8B-B14F-4D97-AF65-F5344CB8AC3E}">
        <p14:creationId xmlns:p14="http://schemas.microsoft.com/office/powerpoint/2010/main" val="46067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6</a:t>
            </a:fld>
            <a:endParaRPr lang="en-US"/>
          </a:p>
        </p:txBody>
      </p:sp>
    </p:spTree>
    <p:extLst>
      <p:ext uri="{BB962C8B-B14F-4D97-AF65-F5344CB8AC3E}">
        <p14:creationId xmlns:p14="http://schemas.microsoft.com/office/powerpoint/2010/main" val="203700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7</a:t>
            </a:fld>
            <a:endParaRPr lang="en-US"/>
          </a:p>
        </p:txBody>
      </p:sp>
    </p:spTree>
    <p:extLst>
      <p:ext uri="{BB962C8B-B14F-4D97-AF65-F5344CB8AC3E}">
        <p14:creationId xmlns:p14="http://schemas.microsoft.com/office/powerpoint/2010/main" val="1258527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8</a:t>
            </a:fld>
            <a:endParaRPr lang="en-US"/>
          </a:p>
        </p:txBody>
      </p:sp>
    </p:spTree>
    <p:extLst>
      <p:ext uri="{BB962C8B-B14F-4D97-AF65-F5344CB8AC3E}">
        <p14:creationId xmlns:p14="http://schemas.microsoft.com/office/powerpoint/2010/main" val="123339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9</a:t>
            </a:fld>
            <a:endParaRPr lang="en-US"/>
          </a:p>
        </p:txBody>
      </p:sp>
    </p:spTree>
    <p:extLst>
      <p:ext uri="{BB962C8B-B14F-4D97-AF65-F5344CB8AC3E}">
        <p14:creationId xmlns:p14="http://schemas.microsoft.com/office/powerpoint/2010/main" val="2233496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10</a:t>
            </a:fld>
            <a:endParaRPr lang="en-US"/>
          </a:p>
        </p:txBody>
      </p:sp>
    </p:spTree>
    <p:extLst>
      <p:ext uri="{BB962C8B-B14F-4D97-AF65-F5344CB8AC3E}">
        <p14:creationId xmlns:p14="http://schemas.microsoft.com/office/powerpoint/2010/main" val="3228206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11</a:t>
            </a:fld>
            <a:endParaRPr lang="en-US"/>
          </a:p>
        </p:txBody>
      </p:sp>
    </p:spTree>
    <p:extLst>
      <p:ext uri="{BB962C8B-B14F-4D97-AF65-F5344CB8AC3E}">
        <p14:creationId xmlns:p14="http://schemas.microsoft.com/office/powerpoint/2010/main" val="356646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14A8F8-23E8-0D45-AB0D-D84CC0D47B00}" type="slidenum">
              <a:rPr lang="en-US" smtClean="0"/>
              <a:t>12</a:t>
            </a:fld>
            <a:endParaRPr lang="en-US"/>
          </a:p>
        </p:txBody>
      </p:sp>
    </p:spTree>
    <p:extLst>
      <p:ext uri="{BB962C8B-B14F-4D97-AF65-F5344CB8AC3E}">
        <p14:creationId xmlns:p14="http://schemas.microsoft.com/office/powerpoint/2010/main" val="2440180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00677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140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13499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9490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7720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580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6193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1553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253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45909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6020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8/10/20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11632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8/10/20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00535521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0" r:id="rId7"/>
    <p:sldLayoutId id="2147483675" r:id="rId8"/>
    <p:sldLayoutId id="2147483676" r:id="rId9"/>
    <p:sldLayoutId id="2147483677" r:id="rId10"/>
    <p:sldLayoutId id="2147483678" r:id="rId11"/>
    <p:sldLayoutId id="2147483679"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187B58-3857-4454-9C70-EFB475976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1A3ABC4-87B0-4C11-8677-B26B961B6C31}"/>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id="{4C5418A4-3935-49EA-B51C-5DDCBFAA39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chemeClr val="tx1">
              <a:alpha val="30000"/>
            </a:schemeClr>
          </a:solidFill>
          <a:ln>
            <a:noFill/>
          </a:ln>
          <a:effectLst>
            <a:outerShdw blurRad="50800" dist="50800" dir="27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FB135CB4-9AC4-4D27-ACB7-3A820A6E79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rgbClr val="20B49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4D03619-5E7C-C243-B868-442F9DFCCA2E}"/>
              </a:ext>
            </a:extLst>
          </p:cNvPr>
          <p:cNvSpPr>
            <a:spLocks noGrp="1"/>
          </p:cNvSpPr>
          <p:nvPr>
            <p:ph type="ctrTitle"/>
          </p:nvPr>
        </p:nvSpPr>
        <p:spPr>
          <a:xfrm>
            <a:off x="1031202" y="1912344"/>
            <a:ext cx="10847541" cy="2770467"/>
          </a:xfrm>
        </p:spPr>
        <p:txBody>
          <a:bodyPr anchor="b">
            <a:normAutofit/>
          </a:bodyPr>
          <a:lstStyle/>
          <a:p>
            <a:pPr algn="ctr"/>
            <a:r>
              <a:rPr lang="en-US" sz="5000" b="1" dirty="0">
                <a:solidFill>
                  <a:schemeClr val="accent2">
                    <a:lumMod val="20000"/>
                    <a:lumOff val="80000"/>
                  </a:schemeClr>
                </a:solidFill>
              </a:rPr>
              <a:t>Continuing our Life as Church Becoming</a:t>
            </a:r>
            <a:br>
              <a:rPr lang="en-US" sz="5000" b="1" dirty="0">
                <a:solidFill>
                  <a:schemeClr val="accent2">
                    <a:lumMod val="20000"/>
                    <a:lumOff val="80000"/>
                  </a:schemeClr>
                </a:solidFill>
              </a:rPr>
            </a:br>
            <a:r>
              <a:rPr lang="en-US" sz="1800" b="1" dirty="0">
                <a:solidFill>
                  <a:schemeClr val="accent2">
                    <a:lumMod val="20000"/>
                    <a:lumOff val="80000"/>
                  </a:schemeClr>
                </a:solidFill>
              </a:rPr>
              <a:t> </a:t>
            </a:r>
            <a:br>
              <a:rPr lang="en-US" dirty="0">
                <a:solidFill>
                  <a:schemeClr val="accent2">
                    <a:lumMod val="20000"/>
                    <a:lumOff val="80000"/>
                  </a:schemeClr>
                </a:solidFill>
              </a:rPr>
            </a:br>
            <a:r>
              <a:rPr lang="en-US" sz="4000" b="1" dirty="0">
                <a:solidFill>
                  <a:schemeClr val="accent2">
                    <a:lumMod val="20000"/>
                    <a:lumOff val="80000"/>
                  </a:schemeClr>
                </a:solidFill>
              </a:rPr>
              <a:t>Updated recommendations for navigating the next chapter in our pandemic landscape</a:t>
            </a:r>
            <a:endParaRPr lang="en-US" sz="4000" dirty="0">
              <a:solidFill>
                <a:schemeClr val="accent2">
                  <a:lumMod val="20000"/>
                  <a:lumOff val="80000"/>
                </a:schemeClr>
              </a:solidFill>
            </a:endParaRPr>
          </a:p>
        </p:txBody>
      </p:sp>
      <p:sp>
        <p:nvSpPr>
          <p:cNvPr id="3" name="Subtitle 2">
            <a:extLst>
              <a:ext uri="{FF2B5EF4-FFF2-40B4-BE49-F238E27FC236}">
                <a16:creationId xmlns:a16="http://schemas.microsoft.com/office/drawing/2014/main" id="{F8E1F1F6-13CA-E247-AB93-2239002FCE25}"/>
              </a:ext>
            </a:extLst>
          </p:cNvPr>
          <p:cNvSpPr>
            <a:spLocks noGrp="1"/>
          </p:cNvSpPr>
          <p:nvPr>
            <p:ph type="subTitle" idx="1"/>
          </p:nvPr>
        </p:nvSpPr>
        <p:spPr>
          <a:xfrm>
            <a:off x="6565110" y="4945656"/>
            <a:ext cx="3957144" cy="646785"/>
          </a:xfrm>
        </p:spPr>
        <p:txBody>
          <a:bodyPr>
            <a:normAutofit fontScale="77500" lnSpcReduction="20000"/>
          </a:bodyPr>
          <a:lstStyle/>
          <a:p>
            <a:r>
              <a:rPr lang="en-US" sz="2000" dirty="0">
                <a:solidFill>
                  <a:schemeClr val="bg1"/>
                </a:solidFill>
              </a:rPr>
              <a:t>Approved by the Rocky Mountain Synod Council, August 4, 2020</a:t>
            </a:r>
          </a:p>
        </p:txBody>
      </p:sp>
    </p:spTree>
    <p:extLst>
      <p:ext uri="{BB962C8B-B14F-4D97-AF65-F5344CB8AC3E}">
        <p14:creationId xmlns:p14="http://schemas.microsoft.com/office/powerpoint/2010/main" val="4092227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lnSpcReduction="10000"/>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Holy Communion</a:t>
            </a:r>
            <a:r>
              <a:rPr lang="en-US" sz="4000" u="sng" dirty="0">
                <a:latin typeface="Cambria" panose="02040503050406030204" pitchFamily="18" charset="0"/>
                <a:ea typeface="Times New Roman" panose="02020603050405020304" pitchFamily="18" charset="0"/>
              </a:rPr>
              <a:t> </a:t>
            </a:r>
            <a:r>
              <a:rPr lang="en-US" sz="4000" dirty="0">
                <a:latin typeface="Cambria" panose="02040503050406030204" pitchFamily="18" charset="0"/>
                <a:ea typeface="Times New Roman" panose="02020603050405020304" pitchFamily="18" charset="0"/>
              </a:rPr>
              <a:t>– Are we reviewing how this dimension of worship is celebrated? Is the pastor serving as the presider at the table or inviter to a private meal? Is the “for you” clearly offered? Is the invitation to all clear? How is this experienced by those visiting?</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0311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fontScale="92500" lnSpcReduction="20000"/>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Collaboration</a:t>
            </a:r>
            <a:r>
              <a:rPr lang="en-US" sz="4000" dirty="0">
                <a:latin typeface="Cambria" panose="02040503050406030204" pitchFamily="18" charset="0"/>
                <a:ea typeface="Times New Roman" panose="02020603050405020304" pitchFamily="18" charset="0"/>
              </a:rPr>
              <a:t> – Are we sharing worship opportunities and leadership with other congregations, near and far? Are we experimenting with opportunities to be </a:t>
            </a:r>
            <a:r>
              <a:rPr lang="en-US" sz="4000" i="1" dirty="0">
                <a:latin typeface="Cambria" panose="02040503050406030204" pitchFamily="18" charset="0"/>
                <a:ea typeface="Times New Roman" panose="02020603050405020304" pitchFamily="18" charset="0"/>
              </a:rPr>
              <a:t>church better together</a:t>
            </a:r>
            <a:r>
              <a:rPr lang="en-US" sz="4000" dirty="0">
                <a:latin typeface="Cambria" panose="02040503050406030204" pitchFamily="18" charset="0"/>
                <a:ea typeface="Times New Roman" panose="02020603050405020304" pitchFamily="18" charset="0"/>
              </a:rPr>
              <a:t> through worship in this time of pandemic, knowing we can collaborate with folks who are geographically far from our location?</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6314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Evaluation</a:t>
            </a:r>
            <a:r>
              <a:rPr lang="en-US" sz="4000" dirty="0">
                <a:latin typeface="Cambria" panose="02040503050406030204" pitchFamily="18" charset="0"/>
                <a:ea typeface="Times New Roman" panose="02020603050405020304" pitchFamily="18" charset="0"/>
              </a:rPr>
              <a:t> – Are we evaluating our worship and receiving feedback in order to learn and grow? Are we visiting other worship services and learning best practices?</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9423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990600" y="1591471"/>
            <a:ext cx="10006011" cy="4066379"/>
          </a:xfrm>
        </p:spPr>
        <p:txBody>
          <a:bodyPr>
            <a:normAutofit/>
          </a:bodyPr>
          <a:lstStyle/>
          <a:p>
            <a:pPr marL="0" marR="0" lvl="0" indent="0" algn="ctr">
              <a:spcBef>
                <a:spcPts val="0"/>
              </a:spcBef>
              <a:spcAft>
                <a:spcPts val="0"/>
              </a:spcAft>
              <a:buNone/>
            </a:pPr>
            <a:r>
              <a:rPr lang="en-US" sz="4800" dirty="0">
                <a:latin typeface="Cambria" panose="02040503050406030204" pitchFamily="18" charset="0"/>
                <a:ea typeface="Times New Roman" panose="02020603050405020304" pitchFamily="18" charset="0"/>
                <a:cs typeface="Times New Roman" panose="02020603050405020304" pitchFamily="18" charset="0"/>
              </a:rPr>
              <a:t>As we think about our </a:t>
            </a:r>
            <a:r>
              <a:rPr lang="en-US" sz="4800" b="1" dirty="0">
                <a:latin typeface="Cambria" panose="02040503050406030204" pitchFamily="18" charset="0"/>
                <a:ea typeface="Times New Roman" panose="02020603050405020304" pitchFamily="18" charset="0"/>
                <a:cs typeface="Times New Roman" panose="02020603050405020304" pitchFamily="18" charset="0"/>
              </a:rPr>
              <a:t>worship life</a:t>
            </a:r>
            <a:r>
              <a:rPr lang="en-US" sz="4800" dirty="0">
                <a:latin typeface="Cambria" panose="02040503050406030204" pitchFamily="18" charset="0"/>
                <a:ea typeface="Times New Roman" panose="02020603050405020304" pitchFamily="18" charset="0"/>
                <a:cs typeface="Times New Roman" panose="02020603050405020304" pitchFamily="18" charset="0"/>
              </a:rPr>
              <a:t>, this time of pandemic invites us to consider </a:t>
            </a:r>
            <a:r>
              <a:rPr lang="en-US" sz="4800" b="1" i="1" dirty="0">
                <a:latin typeface="Cambria" panose="02040503050406030204" pitchFamily="18" charset="0"/>
                <a:ea typeface="Times New Roman" panose="02020603050405020304" pitchFamily="18" charset="0"/>
                <a:cs typeface="Times New Roman" panose="02020603050405020304" pitchFamily="18" charset="0"/>
              </a:rPr>
              <a:t>why</a:t>
            </a:r>
            <a:r>
              <a:rPr lang="en-US" sz="4800" dirty="0">
                <a:latin typeface="Cambria" panose="02040503050406030204" pitchFamily="18" charset="0"/>
                <a:ea typeface="Times New Roman" panose="02020603050405020304" pitchFamily="18" charset="0"/>
                <a:cs typeface="Times New Roman" panose="02020603050405020304" pitchFamily="18" charset="0"/>
              </a:rPr>
              <a:t> we do what we do and whether the </a:t>
            </a:r>
            <a:r>
              <a:rPr lang="en-US" sz="4800" b="1" i="1" dirty="0">
                <a:latin typeface="Cambria" panose="02040503050406030204" pitchFamily="18" charset="0"/>
                <a:ea typeface="Times New Roman" panose="02020603050405020304" pitchFamily="18" charset="0"/>
                <a:cs typeface="Times New Roman" panose="02020603050405020304" pitchFamily="18" charset="0"/>
              </a:rPr>
              <a:t>way</a:t>
            </a:r>
            <a:r>
              <a:rPr lang="en-US" sz="4800" dirty="0">
                <a:latin typeface="Cambria" panose="02040503050406030204" pitchFamily="18" charset="0"/>
                <a:ea typeface="Times New Roman" panose="02020603050405020304" pitchFamily="18" charset="0"/>
                <a:cs typeface="Times New Roman" panose="02020603050405020304" pitchFamily="18" charset="0"/>
              </a:rPr>
              <a:t> we tend our lives of faith might take different shape. </a:t>
            </a:r>
            <a:endParaRPr lang="en-US" sz="4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8584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838200" y="653223"/>
            <a:ext cx="10515600" cy="1325563"/>
          </a:xfrm>
        </p:spPr>
        <p:txBody>
          <a:bodyPr>
            <a:normAutofit/>
          </a:bodyPr>
          <a:lstStyle/>
          <a:p>
            <a:pPr marL="0" marR="0">
              <a:spcBef>
                <a:spcPts val="0"/>
              </a:spcBef>
              <a:spcAft>
                <a:spcPts val="0"/>
              </a:spcAft>
            </a:pPr>
            <a:r>
              <a:rPr lang="en-US" b="1" dirty="0">
                <a:solidFill>
                  <a:srgbClr val="006DBF"/>
                </a:solidFill>
                <a:latin typeface="Century Gothic" panose="020B0502020202020204" pitchFamily="34" charset="0"/>
                <a:ea typeface="Times New Roman" panose="02020603050405020304" pitchFamily="18" charset="0"/>
              </a:rPr>
              <a:t>RECOMMENDATION TWO:</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838200" y="1748633"/>
            <a:ext cx="10515600" cy="4160520"/>
          </a:xfrm>
        </p:spPr>
        <p:txBody>
          <a:bodyPr>
            <a:normAutofit/>
          </a:bodyPr>
          <a:lstStyle/>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cs typeface="Times New Roman" panose="02020603050405020304" pitchFamily="18" charset="0"/>
              </a:rPr>
              <a:t>It is recommended that congregations and communities of faith continue to offer low-risk, in-person gatherings tailored to the needs and vulnerabilities of the various people within your setting for the sake of the emotional, physical, communal, and missional health and well-being of the congregation/ministry. </a:t>
            </a:r>
            <a:endParaRPr lang="en-US" b="1" dirty="0"/>
          </a:p>
        </p:txBody>
      </p:sp>
    </p:spTree>
    <p:extLst>
      <p:ext uri="{BB962C8B-B14F-4D97-AF65-F5344CB8AC3E}">
        <p14:creationId xmlns:p14="http://schemas.microsoft.com/office/powerpoint/2010/main" val="270064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pPr marL="0" marR="0">
              <a:spcBef>
                <a:spcPts val="0"/>
              </a:spcBef>
              <a:spcAft>
                <a:spcPts val="0"/>
              </a:spcAft>
            </a:pPr>
            <a:r>
              <a:rPr lang="en-US" sz="3200" dirty="0">
                <a:latin typeface="Cambria" panose="02040503050406030204" pitchFamily="18" charset="0"/>
                <a:ea typeface="Times New Roman" panose="02020603050405020304" pitchFamily="18" charset="0"/>
              </a:rPr>
              <a:t>Given the complications of connecting in-person during these days, it’s recommended that the particular needs seeking to be met help shape the type of gathering or connection. </a:t>
            </a:r>
            <a:endParaRPr lang="en-US" sz="3200" dirty="0">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66750" y="2262984"/>
            <a:ext cx="10739437" cy="3623466"/>
          </a:xfrm>
        </p:spPr>
        <p:txBody>
          <a:bodyPr>
            <a:noAutofit/>
          </a:bodyPr>
          <a:lstStyle/>
          <a:p>
            <a:pPr marL="342900" marR="0" lvl="0" indent="-342900">
              <a:spcBef>
                <a:spcPts val="0"/>
              </a:spcBef>
              <a:spcAft>
                <a:spcPts val="0"/>
              </a:spcAft>
              <a:buFont typeface="Symbol" pitchFamily="2" charset="2"/>
              <a:buChar char=""/>
            </a:pPr>
            <a:r>
              <a:rPr lang="en-US" sz="3200" dirty="0">
                <a:latin typeface="Cambria" panose="02040503050406030204" pitchFamily="18" charset="0"/>
                <a:ea typeface="Times New Roman" panose="02020603050405020304" pitchFamily="18" charset="0"/>
              </a:rPr>
              <a:t>What kind of in-person contact or gathering offered by the church might best address someone’s </a:t>
            </a:r>
            <a:r>
              <a:rPr lang="en-US" sz="3200" b="1" dirty="0">
                <a:latin typeface="Cambria" panose="02040503050406030204" pitchFamily="18" charset="0"/>
                <a:ea typeface="Times New Roman" panose="02020603050405020304" pitchFamily="18" charset="0"/>
              </a:rPr>
              <a:t>emotional well-being</a:t>
            </a:r>
            <a:r>
              <a:rPr lang="en-US" sz="3200" dirty="0">
                <a:latin typeface="Cambria" panose="02040503050406030204" pitchFamily="18" charset="0"/>
                <a:ea typeface="Times New Roman" panose="02020603050405020304" pitchFamily="18" charset="0"/>
              </a:rPr>
              <a:t>?</a:t>
            </a:r>
          </a:p>
          <a:p>
            <a:pPr marL="0" marR="0" lvl="0" indent="0">
              <a:spcBef>
                <a:spcPts val="0"/>
              </a:spcBef>
              <a:spcAft>
                <a:spcPts val="0"/>
              </a:spcAft>
              <a:buNone/>
            </a:pPr>
            <a:endParaRPr lang="en-US" sz="32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Small group gatherings for fellowship or Bible Study.</a:t>
            </a:r>
            <a:endParaRPr lang="en-US" sz="28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One-on-one pastoral care conversations.</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7529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pPr marL="0" marR="0">
              <a:spcBef>
                <a:spcPts val="0"/>
              </a:spcBef>
              <a:spcAft>
                <a:spcPts val="0"/>
              </a:spcAft>
            </a:pPr>
            <a:r>
              <a:rPr lang="en-US" sz="3200" dirty="0">
                <a:latin typeface="Cambria" panose="02040503050406030204" pitchFamily="18" charset="0"/>
                <a:ea typeface="Times New Roman" panose="02020603050405020304" pitchFamily="18" charset="0"/>
              </a:rPr>
              <a:t>Given the complications of connecting in-person during these days, it’s recommended that the particular needs seeking to be met help shape the type of gathering or connection. </a:t>
            </a:r>
            <a:endParaRPr lang="en-US" sz="3200" dirty="0">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66750" y="2262984"/>
            <a:ext cx="10739437" cy="3623466"/>
          </a:xfrm>
        </p:spPr>
        <p:txBody>
          <a:bodyPr>
            <a:noAutofit/>
          </a:bodyPr>
          <a:lstStyle/>
          <a:p>
            <a:pPr marL="342900" marR="0" lvl="0" indent="-342900">
              <a:spcBef>
                <a:spcPts val="0"/>
              </a:spcBef>
              <a:spcAft>
                <a:spcPts val="0"/>
              </a:spcAft>
              <a:buFont typeface="Symbol" pitchFamily="2" charset="2"/>
              <a:buChar char=""/>
            </a:pPr>
            <a:r>
              <a:rPr lang="en-US" sz="3200" dirty="0">
                <a:latin typeface="Cambria" panose="02040503050406030204" pitchFamily="18" charset="0"/>
                <a:ea typeface="Times New Roman" panose="02020603050405020304" pitchFamily="18" charset="0"/>
              </a:rPr>
              <a:t>What kind of in-person gathering offered by the church might best address someone’s </a:t>
            </a:r>
            <a:r>
              <a:rPr lang="en-US" sz="3200" b="1" dirty="0">
                <a:latin typeface="Cambria" panose="02040503050406030204" pitchFamily="18" charset="0"/>
                <a:ea typeface="Times New Roman" panose="02020603050405020304" pitchFamily="18" charset="0"/>
              </a:rPr>
              <a:t>physical well-being</a:t>
            </a:r>
            <a:r>
              <a:rPr lang="en-US" sz="3200" dirty="0">
                <a:latin typeface="Cambria" panose="02040503050406030204" pitchFamily="18" charset="0"/>
                <a:ea typeface="Times New Roman" panose="02020603050405020304" pitchFamily="18" charset="0"/>
              </a:rPr>
              <a:t>?</a:t>
            </a:r>
          </a:p>
          <a:p>
            <a:pPr marL="0" marR="0" lvl="0" indent="0">
              <a:spcBef>
                <a:spcPts val="0"/>
              </a:spcBef>
              <a:spcAft>
                <a:spcPts val="0"/>
              </a:spcAft>
              <a:buNone/>
            </a:pPr>
            <a:endParaRPr lang="en-US" sz="32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Giving someone a ride to a doctor’s appointment.</a:t>
            </a:r>
            <a:endParaRPr lang="en-US" sz="28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Bringing a meal to a homebound person.</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2409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pPr marL="0" marR="0">
              <a:spcBef>
                <a:spcPts val="0"/>
              </a:spcBef>
              <a:spcAft>
                <a:spcPts val="0"/>
              </a:spcAft>
            </a:pPr>
            <a:r>
              <a:rPr lang="en-US" sz="3200" dirty="0">
                <a:latin typeface="Cambria" panose="02040503050406030204" pitchFamily="18" charset="0"/>
                <a:ea typeface="Times New Roman" panose="02020603050405020304" pitchFamily="18" charset="0"/>
              </a:rPr>
              <a:t>Given the complications of connecting in-person during these days, it’s recommended that the particular needs seeking to be met help shape the type of gathering or connection. </a:t>
            </a:r>
            <a:endParaRPr lang="en-US" sz="3200" dirty="0">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66750" y="2262984"/>
            <a:ext cx="10739437" cy="3623466"/>
          </a:xfrm>
        </p:spPr>
        <p:txBody>
          <a:bodyPr>
            <a:noAutofit/>
          </a:bodyPr>
          <a:lstStyle/>
          <a:p>
            <a:pPr marL="342900" marR="0" lvl="0" indent="-342900">
              <a:spcBef>
                <a:spcPts val="0"/>
              </a:spcBef>
              <a:spcAft>
                <a:spcPts val="0"/>
              </a:spcAft>
              <a:buFont typeface="Symbol" pitchFamily="2" charset="2"/>
              <a:buChar char=""/>
            </a:pPr>
            <a:r>
              <a:rPr lang="en-US" sz="3200" dirty="0">
                <a:latin typeface="Cambria" panose="02040503050406030204" pitchFamily="18" charset="0"/>
                <a:ea typeface="Times New Roman" panose="02020603050405020304" pitchFamily="18" charset="0"/>
              </a:rPr>
              <a:t>What kind of in-person gathering offered by the church might best address the </a:t>
            </a:r>
            <a:r>
              <a:rPr lang="en-US" sz="3200" b="1" dirty="0">
                <a:latin typeface="Cambria" panose="02040503050406030204" pitchFamily="18" charset="0"/>
                <a:ea typeface="Times New Roman" panose="02020603050405020304" pitchFamily="18" charset="0"/>
              </a:rPr>
              <a:t>communal needs of the congregation and our ministry needs</a:t>
            </a:r>
            <a:r>
              <a:rPr lang="en-US" sz="3200" dirty="0">
                <a:latin typeface="Cambria" panose="02040503050406030204" pitchFamily="18" charset="0"/>
                <a:ea typeface="Times New Roman" panose="02020603050405020304" pitchFamily="18" charset="0"/>
              </a:rPr>
              <a:t>?</a:t>
            </a:r>
          </a:p>
          <a:p>
            <a:pPr marL="0" marR="0" lvl="0" indent="0">
              <a:spcBef>
                <a:spcPts val="0"/>
              </a:spcBef>
              <a:spcAft>
                <a:spcPts val="0"/>
              </a:spcAft>
              <a:buNone/>
            </a:pPr>
            <a:endParaRPr lang="en-US" sz="32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A small group recording a worship service</a:t>
            </a:r>
            <a:endParaRPr lang="en-US" sz="28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A call committee meeting a ministry candidate.</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3603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pPr marL="0" marR="0">
              <a:spcBef>
                <a:spcPts val="0"/>
              </a:spcBef>
              <a:spcAft>
                <a:spcPts val="0"/>
              </a:spcAft>
            </a:pPr>
            <a:r>
              <a:rPr lang="en-US" sz="3200" dirty="0">
                <a:latin typeface="Cambria" panose="02040503050406030204" pitchFamily="18" charset="0"/>
                <a:ea typeface="Times New Roman" panose="02020603050405020304" pitchFamily="18" charset="0"/>
              </a:rPr>
              <a:t>Given the complications of connecting in-person during these days, it’s recommended that the particular needs seeking to be met help shape the type of gathering or connection. </a:t>
            </a:r>
            <a:endParaRPr lang="en-US" sz="3200" dirty="0">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66750" y="2262984"/>
            <a:ext cx="10739437" cy="3623466"/>
          </a:xfrm>
        </p:spPr>
        <p:txBody>
          <a:bodyPr>
            <a:noAutofit/>
          </a:bodyPr>
          <a:lstStyle/>
          <a:p>
            <a:pPr marL="342900" marR="0" lvl="0" indent="-342900">
              <a:spcBef>
                <a:spcPts val="0"/>
              </a:spcBef>
              <a:spcAft>
                <a:spcPts val="0"/>
              </a:spcAft>
              <a:buFont typeface="Symbol" pitchFamily="2" charset="2"/>
              <a:buChar char=""/>
            </a:pPr>
            <a:r>
              <a:rPr lang="en-US" sz="3200" dirty="0">
                <a:latin typeface="Cambria" panose="02040503050406030204" pitchFamily="18" charset="0"/>
                <a:ea typeface="Times New Roman" panose="02020603050405020304" pitchFamily="18" charset="0"/>
              </a:rPr>
              <a:t>What kind of in-person gathering offered by the church might best address the way we </a:t>
            </a:r>
            <a:r>
              <a:rPr lang="en-US" sz="3200" b="1" dirty="0">
                <a:latin typeface="Cambria" panose="02040503050406030204" pitchFamily="18" charset="0"/>
                <a:ea typeface="Times New Roman" panose="02020603050405020304" pitchFamily="18" charset="0"/>
              </a:rPr>
              <a:t>live out our sense of mission and carry out our ministry to the community and world</a:t>
            </a:r>
            <a:r>
              <a:rPr lang="en-US" sz="3200" dirty="0">
                <a:latin typeface="Cambria" panose="02040503050406030204" pitchFamily="18" charset="0"/>
                <a:ea typeface="Times New Roman" panose="02020603050405020304" pitchFamily="18" charset="0"/>
              </a:rPr>
              <a:t>?</a:t>
            </a:r>
          </a:p>
          <a:p>
            <a:pPr marL="0" marR="0" lvl="0" indent="0">
              <a:spcBef>
                <a:spcPts val="0"/>
              </a:spcBef>
              <a:spcAft>
                <a:spcPts val="0"/>
              </a:spcAft>
              <a:buNone/>
            </a:pPr>
            <a:endParaRPr lang="en-US" sz="32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Hosting or participating in a food drive for the local community.</a:t>
            </a:r>
            <a:endParaRPr lang="en-US" sz="2800" dirty="0">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2800" dirty="0">
                <a:latin typeface="Cambria" panose="02040503050406030204" pitchFamily="18" charset="0"/>
                <a:ea typeface="Times New Roman" panose="02020603050405020304" pitchFamily="18" charset="0"/>
              </a:rPr>
              <a:t>Example: Participating in an anti-racism rally.</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671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66750" y="2262984"/>
            <a:ext cx="10739437" cy="3623466"/>
          </a:xfrm>
        </p:spPr>
        <p:txBody>
          <a:bodyPr>
            <a:noAutofit/>
          </a:bodyPr>
          <a:lstStyle/>
          <a:p>
            <a:pPr marL="0" marR="0" indent="0" algn="ctr">
              <a:spcBef>
                <a:spcPts val="0"/>
              </a:spcBef>
              <a:spcAft>
                <a:spcPts val="0"/>
              </a:spcAft>
              <a:buNone/>
            </a:pPr>
            <a:r>
              <a:rPr lang="en-US" sz="4000" dirty="0">
                <a:latin typeface="Cambria" panose="02040503050406030204" pitchFamily="18" charset="0"/>
                <a:ea typeface="Times New Roman" panose="02020603050405020304" pitchFamily="18" charset="0"/>
              </a:rPr>
              <a:t>As we head into the fall season, it’s important to give thought to how in-person gatherings will be impacted when the </a:t>
            </a:r>
            <a:r>
              <a:rPr lang="en-US" sz="4000" b="1" dirty="0">
                <a:latin typeface="Cambria" panose="02040503050406030204" pitchFamily="18" charset="0"/>
                <a:ea typeface="Times New Roman" panose="02020603050405020304" pitchFamily="18" charset="0"/>
              </a:rPr>
              <a:t>weather is not conducive to being outside</a:t>
            </a:r>
            <a:r>
              <a:rPr lang="en-US" sz="4000" dirty="0">
                <a:latin typeface="Cambria" panose="02040503050406030204" pitchFamily="18" charset="0"/>
                <a:ea typeface="Times New Roman" panose="02020603050405020304" pitchFamily="18" charset="0"/>
              </a:rPr>
              <a:t>.	</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252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187B58-3857-4454-9C70-EFB475976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1A3ABC4-87B0-4C11-8677-B26B961B6C31}"/>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id="{4C5418A4-3935-49EA-B51C-5DDCBFAA39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chemeClr val="tx1">
              <a:alpha val="30000"/>
            </a:schemeClr>
          </a:solidFill>
          <a:ln>
            <a:noFill/>
          </a:ln>
          <a:effectLst>
            <a:outerShdw blurRad="50800" dist="50800" dir="2700000" algn="ctr"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FB135CB4-9AC4-4D27-ACB7-3A820A6E79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rgbClr val="20B49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4D03619-5E7C-C243-B868-442F9DFCCA2E}"/>
              </a:ext>
            </a:extLst>
          </p:cNvPr>
          <p:cNvSpPr>
            <a:spLocks noGrp="1"/>
          </p:cNvSpPr>
          <p:nvPr>
            <p:ph type="ctrTitle"/>
          </p:nvPr>
        </p:nvSpPr>
        <p:spPr>
          <a:xfrm>
            <a:off x="4003059" y="2966110"/>
            <a:ext cx="7093238" cy="1816925"/>
          </a:xfrm>
        </p:spPr>
        <p:txBody>
          <a:bodyPr anchor="b">
            <a:normAutofit/>
          </a:bodyPr>
          <a:lstStyle/>
          <a:p>
            <a:pPr algn="r"/>
            <a:r>
              <a:rPr lang="en-US" sz="9600" b="1" dirty="0">
                <a:solidFill>
                  <a:schemeClr val="accent2">
                    <a:lumMod val="20000"/>
                    <a:lumOff val="80000"/>
                  </a:schemeClr>
                </a:solidFill>
              </a:rPr>
              <a:t>and Grace</a:t>
            </a:r>
            <a:endParaRPr lang="en-US" sz="9600" dirty="0">
              <a:solidFill>
                <a:schemeClr val="accent2">
                  <a:lumMod val="20000"/>
                  <a:lumOff val="80000"/>
                </a:schemeClr>
              </a:solidFill>
            </a:endParaRPr>
          </a:p>
        </p:txBody>
      </p:sp>
      <p:sp>
        <p:nvSpPr>
          <p:cNvPr id="10" name="Title 1">
            <a:extLst>
              <a:ext uri="{FF2B5EF4-FFF2-40B4-BE49-F238E27FC236}">
                <a16:creationId xmlns:a16="http://schemas.microsoft.com/office/drawing/2014/main" id="{DBDF69C2-0A4E-B345-A912-C95861336A6D}"/>
              </a:ext>
            </a:extLst>
          </p:cNvPr>
          <p:cNvSpPr txBox="1">
            <a:spLocks/>
          </p:cNvSpPr>
          <p:nvPr/>
        </p:nvSpPr>
        <p:spPr>
          <a:xfrm>
            <a:off x="1761841" y="1838829"/>
            <a:ext cx="5326334" cy="277046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r>
              <a:rPr lang="en-US" sz="9600" b="1" dirty="0">
                <a:solidFill>
                  <a:schemeClr val="accent2">
                    <a:lumMod val="20000"/>
                    <a:lumOff val="80000"/>
                  </a:schemeClr>
                </a:solidFill>
              </a:rPr>
              <a:t>Gratitude </a:t>
            </a:r>
            <a:br>
              <a:rPr lang="en-US" sz="9600" b="1" dirty="0">
                <a:solidFill>
                  <a:schemeClr val="accent2">
                    <a:lumMod val="20000"/>
                    <a:lumOff val="80000"/>
                  </a:schemeClr>
                </a:solidFill>
              </a:rPr>
            </a:br>
            <a:r>
              <a:rPr lang="en-US" sz="9600" b="1" dirty="0">
                <a:solidFill>
                  <a:schemeClr val="accent2">
                    <a:lumMod val="20000"/>
                    <a:lumOff val="80000"/>
                  </a:schemeClr>
                </a:solidFill>
              </a:rPr>
              <a:t> </a:t>
            </a:r>
            <a:endParaRPr lang="en-US" sz="9600" dirty="0">
              <a:solidFill>
                <a:schemeClr val="accent2">
                  <a:lumMod val="20000"/>
                  <a:lumOff val="80000"/>
                </a:schemeClr>
              </a:solidFill>
            </a:endParaRPr>
          </a:p>
        </p:txBody>
      </p:sp>
    </p:spTree>
    <p:extLst>
      <p:ext uri="{BB962C8B-B14F-4D97-AF65-F5344CB8AC3E}">
        <p14:creationId xmlns:p14="http://schemas.microsoft.com/office/powerpoint/2010/main" val="1234420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838200" y="653223"/>
            <a:ext cx="10515600" cy="1325563"/>
          </a:xfrm>
        </p:spPr>
        <p:txBody>
          <a:bodyPr>
            <a:normAutofit/>
          </a:bodyPr>
          <a:lstStyle/>
          <a:p>
            <a:pPr marL="0" marR="0">
              <a:spcBef>
                <a:spcPts val="0"/>
              </a:spcBef>
              <a:spcAft>
                <a:spcPts val="0"/>
              </a:spcAft>
            </a:pPr>
            <a:r>
              <a:rPr lang="en-US" b="1" dirty="0">
                <a:solidFill>
                  <a:srgbClr val="006DBF"/>
                </a:solidFill>
                <a:latin typeface="Century Gothic" panose="020B0502020202020204" pitchFamily="34" charset="0"/>
                <a:ea typeface="Times New Roman" panose="02020603050405020304" pitchFamily="18" charset="0"/>
              </a:rPr>
              <a:t>RECOMMENDATION THREE:</a:t>
            </a:r>
            <a:br>
              <a:rPr lang="en-US" b="1" dirty="0">
                <a:solidFill>
                  <a:srgbClr val="006DBF"/>
                </a:solidFill>
                <a:latin typeface="Century Gothic" panose="020B0502020202020204" pitchFamily="34" charset="0"/>
                <a:ea typeface="Times New Roman" panose="02020603050405020304" pitchFamily="18" charset="0"/>
              </a:rPr>
            </a:br>
            <a:endParaRPr lang="en-US" b="1" dirty="0">
              <a:solidFill>
                <a:srgbClr val="006DBF"/>
              </a:solidFill>
              <a:latin typeface="Century Gothic" panose="020B0502020202020204" pitchFamily="34"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838200" y="1748633"/>
            <a:ext cx="10515600" cy="4160520"/>
          </a:xfrm>
        </p:spPr>
        <p:txBody>
          <a:bodyPr>
            <a:normAutofit fontScale="92500" lnSpcReduction="10000"/>
          </a:bodyPr>
          <a:lstStyle/>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It is recommended that congregations and communities of faith use this time to pay particular attention as people of faith to those in your community, in our nation, and in this world who are most vulnerable during the pandemic and let that inform your ministry efforts. </a:t>
            </a:r>
            <a:endParaRPr lang="en-US" b="1"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 </a:t>
            </a:r>
            <a:endParaRPr lang="en-US" b="1"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Priority should be given to anti-racism work that addresses individual and corporate contributions to systemic racism and a culture of white supremacy/privilege for the sake of understanding and dismantling such injustice and fostering authentic diversity in our church and nation.</a:t>
            </a:r>
            <a:endParaRPr lang="en-US"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665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340520" y="342899"/>
            <a:ext cx="11475244" cy="6372225"/>
          </a:xfrm>
        </p:spPr>
        <p:txBody>
          <a:bodyPr>
            <a:noAutofit/>
          </a:bodyPr>
          <a:lstStyle/>
          <a:p>
            <a:pPr marL="0" marR="0" indent="0">
              <a:spcBef>
                <a:spcPts val="0"/>
              </a:spcBef>
              <a:spcAft>
                <a:spcPts val="0"/>
              </a:spcAft>
              <a:buNone/>
            </a:pPr>
            <a:r>
              <a:rPr lang="en-US" i="1" dirty="0">
                <a:latin typeface="Cambria" panose="02040503050406030204" pitchFamily="18" charset="0"/>
                <a:ea typeface="Times New Roman" panose="02020603050405020304" pitchFamily="18" charset="0"/>
              </a:rPr>
              <a:t>Within the context of our mission and ministry as the Rocky Mountain Synod:</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endParaRPr lang="en-US" dirty="0">
              <a:latin typeface="Times New Roman" panose="02020603050405020304" pitchFamily="18" charset="0"/>
              <a:ea typeface="Times New Roman" panose="02020603050405020304" pitchFamily="18" charset="0"/>
            </a:endParaRPr>
          </a:p>
          <a:p>
            <a:pPr marL="342900" lvl="0" indent="-342900">
              <a:spcBef>
                <a:spcPts val="0"/>
              </a:spcBef>
              <a:buFont typeface="Calibri" panose="020F0502020204030204" pitchFamily="34" charset="0"/>
              <a:buChar char="•"/>
            </a:pPr>
            <a:r>
              <a:rPr lang="en-US" i="1" dirty="0">
                <a:latin typeface="Cambria" panose="02040503050406030204" pitchFamily="18" charset="0"/>
                <a:ea typeface="Calibri" panose="020F0502020204030204" pitchFamily="34" charset="0"/>
                <a:cs typeface="Times New Roman" panose="02020603050405020304" pitchFamily="18" charset="0"/>
              </a:rPr>
              <a:t>How does your particular ministry/program contribute—consciously or unconsciously— to </a:t>
            </a:r>
            <a:r>
              <a:rPr lang="en-US" b="1" i="1" dirty="0">
                <a:latin typeface="Cambria" panose="02040503050406030204" pitchFamily="18" charset="0"/>
                <a:ea typeface="Calibri" panose="020F0502020204030204" pitchFamily="34" charset="0"/>
                <a:cs typeface="Times New Roman" panose="02020603050405020304" pitchFamily="18" charset="0"/>
              </a:rPr>
              <a:t>perpetuating</a:t>
            </a:r>
            <a:r>
              <a:rPr lang="en-US" i="1" dirty="0">
                <a:latin typeface="Cambria" panose="02040503050406030204" pitchFamily="18" charset="0"/>
                <a:ea typeface="Calibri" panose="020F0502020204030204" pitchFamily="34" charset="0"/>
                <a:cs typeface="Times New Roman" panose="02020603050405020304" pitchFamily="18" charset="0"/>
              </a:rPr>
              <a:t> systemic racism and white privilege/supremacy in the church?  </a:t>
            </a:r>
          </a:p>
          <a:p>
            <a:pPr marL="0" lvl="0" indent="0">
              <a:spcBef>
                <a:spcPts val="0"/>
              </a:spcBef>
              <a:buNone/>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Bef>
                <a:spcPts val="0"/>
              </a:spcBef>
              <a:buFont typeface="Calibri" panose="020F0502020204030204" pitchFamily="34" charset="0"/>
              <a:buChar char="•"/>
            </a:pPr>
            <a:r>
              <a:rPr lang="en-US" i="1" dirty="0">
                <a:latin typeface="Cambria" panose="02040503050406030204" pitchFamily="18" charset="0"/>
                <a:ea typeface="Calibri" panose="020F0502020204030204" pitchFamily="34" charset="0"/>
                <a:cs typeface="Times New Roman" panose="02020603050405020304" pitchFamily="18" charset="0"/>
              </a:rPr>
              <a:t>How does your particular ministry/program help </a:t>
            </a:r>
            <a:r>
              <a:rPr lang="en-US" b="1" i="1" dirty="0">
                <a:latin typeface="Cambria" panose="02040503050406030204" pitchFamily="18" charset="0"/>
                <a:ea typeface="Calibri" panose="020F0502020204030204" pitchFamily="34" charset="0"/>
                <a:cs typeface="Times New Roman" panose="02020603050405020304" pitchFamily="18" charset="0"/>
              </a:rPr>
              <a:t>dismantle </a:t>
            </a:r>
            <a:r>
              <a:rPr lang="en-US" i="1" dirty="0">
                <a:latin typeface="Cambria" panose="02040503050406030204" pitchFamily="18" charset="0"/>
                <a:ea typeface="Calibri" panose="020F0502020204030204" pitchFamily="34" charset="0"/>
                <a:cs typeface="Times New Roman" panose="02020603050405020304" pitchFamily="18" charset="0"/>
              </a:rPr>
              <a:t>systemic racism and white privilege/supremacy in the church?</a:t>
            </a:r>
          </a:p>
          <a:p>
            <a:pPr marL="0" lvl="0" indent="0">
              <a:spcBef>
                <a:spcPts val="0"/>
              </a:spcBef>
              <a:buNone/>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Bef>
                <a:spcPts val="0"/>
              </a:spcBef>
              <a:buFont typeface="Calibri" panose="020F0502020204030204" pitchFamily="34" charset="0"/>
              <a:buChar char="•"/>
            </a:pPr>
            <a:r>
              <a:rPr lang="en-US" i="1" dirty="0">
                <a:latin typeface="Cambria" panose="02040503050406030204" pitchFamily="18" charset="0"/>
                <a:ea typeface="Calibri" panose="020F0502020204030204" pitchFamily="34" charset="0"/>
                <a:cs typeface="Times New Roman" panose="02020603050405020304" pitchFamily="18" charset="0"/>
              </a:rPr>
              <a:t>How does your particular ministry/program help </a:t>
            </a:r>
            <a:r>
              <a:rPr lang="en-US" b="1" i="1" dirty="0">
                <a:latin typeface="Cambria" panose="02040503050406030204" pitchFamily="18" charset="0"/>
                <a:ea typeface="Calibri" panose="020F0502020204030204" pitchFamily="34" charset="0"/>
                <a:cs typeface="Times New Roman" panose="02020603050405020304" pitchFamily="18" charset="0"/>
              </a:rPr>
              <a:t>foster </a:t>
            </a:r>
            <a:r>
              <a:rPr lang="en-US" i="1" dirty="0">
                <a:latin typeface="Cambria" panose="02040503050406030204" pitchFamily="18" charset="0"/>
                <a:ea typeface="Calibri" panose="020F0502020204030204" pitchFamily="34" charset="0"/>
                <a:cs typeface="Times New Roman" panose="02020603050405020304" pitchFamily="18" charset="0"/>
              </a:rPr>
              <a:t>authentic diversity in the church?</a:t>
            </a:r>
          </a:p>
          <a:p>
            <a:pPr marL="0" lvl="0" indent="0">
              <a:spcBef>
                <a:spcPts val="0"/>
              </a:spcBef>
              <a:buNone/>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Bef>
                <a:spcPts val="0"/>
              </a:spcBef>
              <a:buFont typeface="Calibri" panose="020F0502020204030204" pitchFamily="34" charset="0"/>
              <a:buChar char="•"/>
            </a:pPr>
            <a:r>
              <a:rPr lang="en-US" i="1" dirty="0">
                <a:latin typeface="Cambria" panose="02040503050406030204" pitchFamily="18" charset="0"/>
                <a:ea typeface="Calibri" panose="020F0502020204030204" pitchFamily="34" charset="0"/>
                <a:cs typeface="Times New Roman" panose="02020603050405020304" pitchFamily="18" charset="0"/>
              </a:rPr>
              <a:t>What </a:t>
            </a:r>
            <a:r>
              <a:rPr lang="en-US" b="1" i="1" dirty="0">
                <a:latin typeface="Cambria" panose="02040503050406030204" pitchFamily="18" charset="0"/>
                <a:ea typeface="Calibri" panose="020F0502020204030204" pitchFamily="34" charset="0"/>
                <a:cs typeface="Times New Roman" panose="02020603050405020304" pitchFamily="18" charset="0"/>
              </a:rPr>
              <a:t>changes</a:t>
            </a:r>
            <a:r>
              <a:rPr lang="en-US" i="1" dirty="0">
                <a:latin typeface="Cambria" panose="02040503050406030204" pitchFamily="18" charset="0"/>
                <a:ea typeface="Calibri" panose="020F0502020204030204" pitchFamily="34" charset="0"/>
                <a:cs typeface="Times New Roman" panose="02020603050405020304" pitchFamily="18" charset="0"/>
              </a:rPr>
              <a:t> could help your ministry/program more effectively dismantle systemic racism and white privilege/supremacy and foster authentic diversity in the church?</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515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838200" y="653223"/>
            <a:ext cx="10515600" cy="1325563"/>
          </a:xfrm>
        </p:spPr>
        <p:txBody>
          <a:bodyPr>
            <a:normAutofit/>
          </a:bodyPr>
          <a:lstStyle/>
          <a:p>
            <a:pPr marL="0" marR="0">
              <a:spcBef>
                <a:spcPts val="0"/>
              </a:spcBef>
              <a:spcAft>
                <a:spcPts val="0"/>
              </a:spcAft>
            </a:pPr>
            <a:r>
              <a:rPr lang="en-US" b="1" dirty="0">
                <a:solidFill>
                  <a:srgbClr val="006DBF"/>
                </a:solidFill>
                <a:latin typeface="Century Gothic" panose="020B0502020202020204" pitchFamily="34" charset="0"/>
                <a:ea typeface="Times New Roman" panose="02020603050405020304" pitchFamily="18" charset="0"/>
              </a:rPr>
              <a:t>RECOMMENDATION FOUR:	</a:t>
            </a:r>
            <a:br>
              <a:rPr lang="en-US" b="1" dirty="0">
                <a:solidFill>
                  <a:srgbClr val="006DBF"/>
                </a:solidFill>
                <a:latin typeface="Century Gothic" panose="020B0502020202020204" pitchFamily="34" charset="0"/>
                <a:ea typeface="Times New Roman" panose="02020603050405020304" pitchFamily="18" charset="0"/>
              </a:rPr>
            </a:br>
            <a:endParaRPr lang="en-US" b="1" dirty="0">
              <a:solidFill>
                <a:srgbClr val="006DBF"/>
              </a:solidFill>
              <a:latin typeface="Century Gothic" panose="020B0502020202020204" pitchFamily="34"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838200" y="1748633"/>
            <a:ext cx="10515600" cy="4160520"/>
          </a:xfrm>
        </p:spPr>
        <p:txBody>
          <a:bodyPr>
            <a:normAutofit/>
          </a:bodyPr>
          <a:lstStyle/>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It is recommended that every congregation/ministry of our synod take advantage of this disorienting time of pandemic to intentionally ask “</a:t>
            </a:r>
            <a:r>
              <a:rPr lang="en-US" b="1" i="1" dirty="0">
                <a:solidFill>
                  <a:srgbClr val="006DBF"/>
                </a:solidFill>
                <a:latin typeface="Cambria" panose="02040503050406030204" pitchFamily="18" charset="0"/>
                <a:ea typeface="Times New Roman" panose="02020603050405020304" pitchFamily="18" charset="0"/>
              </a:rPr>
              <a:t>church becoming”</a:t>
            </a:r>
            <a:r>
              <a:rPr lang="en-US" b="1" dirty="0">
                <a:solidFill>
                  <a:srgbClr val="006DBF"/>
                </a:solidFill>
                <a:latin typeface="Cambria" panose="02040503050406030204" pitchFamily="18" charset="0"/>
                <a:ea typeface="Times New Roman" panose="02020603050405020304" pitchFamily="18" charset="0"/>
              </a:rPr>
              <a:t> questions. What does it look like to more fully become the church the Spirit needs us to be for the life of God’s beloved world? What conversations, partners, and resources will help you explore the future we are being called to embrace as the Body of Christ in our time and place?</a:t>
            </a:r>
            <a:endParaRPr lang="en-US"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8533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726281" y="1920084"/>
            <a:ext cx="10739437" cy="3623466"/>
          </a:xfrm>
        </p:spPr>
        <p:txBody>
          <a:bodyPr>
            <a:noAutofit/>
          </a:bodyPr>
          <a:lstStyle/>
          <a:p>
            <a:pPr marL="0" marR="0" indent="0" algn="ctr">
              <a:spcBef>
                <a:spcPts val="0"/>
              </a:spcBef>
              <a:spcAft>
                <a:spcPts val="0"/>
              </a:spcAft>
              <a:buNone/>
            </a:pPr>
            <a:r>
              <a:rPr lang="en-US" sz="4000" dirty="0">
                <a:solidFill>
                  <a:srgbClr val="000000"/>
                </a:solidFill>
                <a:latin typeface="Cambria" panose="02040503050406030204" pitchFamily="18" charset="0"/>
                <a:ea typeface="Times New Roman" panose="02020603050405020304" pitchFamily="18" charset="0"/>
              </a:rPr>
              <a:t>The question is not IF we are being changed but HOW we are stewarding this change for the sake of God’s mission. Every congregation and ministry context will need to determine how best to engage in journey of </a:t>
            </a:r>
            <a:r>
              <a:rPr lang="en-US" sz="4000" b="1" i="1" dirty="0">
                <a:solidFill>
                  <a:srgbClr val="000000"/>
                </a:solidFill>
                <a:latin typeface="Cambria" panose="02040503050406030204" pitchFamily="18" charset="0"/>
                <a:ea typeface="Times New Roman" panose="02020603050405020304" pitchFamily="18" charset="0"/>
              </a:rPr>
              <a:t>church becoming</a:t>
            </a:r>
            <a:r>
              <a:rPr lang="en-US" sz="4000" dirty="0">
                <a:solidFill>
                  <a:srgbClr val="000000"/>
                </a:solidFill>
                <a:latin typeface="Cambria" panose="02040503050406030204" pitchFamily="18" charset="0"/>
                <a:ea typeface="Times New Roman" panose="02020603050405020304" pitchFamily="18" charset="0"/>
              </a:rPr>
              <a:t>.</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2924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726281" y="1011626"/>
            <a:ext cx="10739437" cy="3623466"/>
          </a:xfrm>
        </p:spPr>
        <p:txBody>
          <a:bodyPr>
            <a:noAutofit/>
          </a:bodyPr>
          <a:lstStyle/>
          <a:p>
            <a:pPr marL="0" marR="0" indent="0" algn="ctr">
              <a:spcBef>
                <a:spcPts val="0"/>
              </a:spcBef>
              <a:spcAft>
                <a:spcPts val="0"/>
              </a:spcAft>
              <a:buNone/>
            </a:pPr>
            <a:r>
              <a:rPr lang="en-US" sz="4000" b="1"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Excellence in Leadership (EIL)</a:t>
            </a:r>
            <a:r>
              <a:rPr lang="en-US" sz="4000"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 is a curriculum whose vision is to explore adaptive change through the framework of emotional intelligence in order to help form </a:t>
            </a:r>
            <a:r>
              <a:rPr lang="en-US" sz="4000" i="1"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courageous, resilient, and faithful leaders who are better equipped to build courageous, resilient, and faithful communities of faith, for the sake of the world.</a:t>
            </a:r>
            <a:r>
              <a:rPr lang="en-US" sz="4000"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0455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726281" y="322857"/>
            <a:ext cx="10739437" cy="3623466"/>
          </a:xfrm>
        </p:spPr>
        <p:txBody>
          <a:bodyPr>
            <a:noAutofit/>
          </a:bodyPr>
          <a:lstStyle/>
          <a:p>
            <a:r>
              <a:rPr lang="en-US" sz="3600" dirty="0">
                <a:latin typeface="Cambria" panose="02040503050406030204" pitchFamily="18" charset="0"/>
              </a:rPr>
              <a:t>The </a:t>
            </a:r>
            <a:r>
              <a:rPr lang="en-US" sz="3600" b="1" dirty="0">
                <a:latin typeface="Cambria" panose="02040503050406030204" pitchFamily="18" charset="0"/>
              </a:rPr>
              <a:t>Vital Right-Shaped Ministry (VRSM) </a:t>
            </a:r>
            <a:r>
              <a:rPr lang="en-US" sz="3600" dirty="0">
                <a:latin typeface="Cambria" panose="02040503050406030204" pitchFamily="18" charset="0"/>
              </a:rPr>
              <a:t>initiative is being developed as a component of 3E (Educate, Equip, Enact) in order to offer a deep dive into your community of faith’s </a:t>
            </a:r>
            <a:r>
              <a:rPr lang="en-US" sz="3600" b="1" i="1" dirty="0">
                <a:latin typeface="Cambria" panose="02040503050406030204" pitchFamily="18" charset="0"/>
              </a:rPr>
              <a:t>becoming </a:t>
            </a:r>
            <a:r>
              <a:rPr lang="en-US" sz="3600" dirty="0">
                <a:latin typeface="Cambria" panose="02040503050406030204" pitchFamily="18" charset="0"/>
              </a:rPr>
              <a:t>by looking at things like: </a:t>
            </a:r>
            <a:endParaRPr lang="en-US" sz="3600" dirty="0"/>
          </a:p>
        </p:txBody>
      </p:sp>
      <p:sp>
        <p:nvSpPr>
          <p:cNvPr id="2" name="Rectangle 1">
            <a:extLst>
              <a:ext uri="{FF2B5EF4-FFF2-40B4-BE49-F238E27FC236}">
                <a16:creationId xmlns:a16="http://schemas.microsoft.com/office/drawing/2014/main" id="{6B1CB703-D6EE-7847-AAB4-3638F9200446}"/>
              </a:ext>
            </a:extLst>
          </p:cNvPr>
          <p:cNvSpPr/>
          <p:nvPr/>
        </p:nvSpPr>
        <p:spPr>
          <a:xfrm>
            <a:off x="2204851" y="2636121"/>
            <a:ext cx="7817924" cy="4031873"/>
          </a:xfrm>
          <a:prstGeom prst="rect">
            <a:avLst/>
          </a:prstGeom>
        </p:spPr>
        <p:txBody>
          <a:bodyPr wrap="square">
            <a:spAutoFit/>
          </a:bodyPr>
          <a:lstStyle/>
          <a:p>
            <a:pPr>
              <a:buFont typeface="Arial" panose="020B0604020202020204" pitchFamily="34" charset="0"/>
              <a:buChar char="•"/>
            </a:pPr>
            <a:r>
              <a:rPr lang="en-US" sz="3200" dirty="0">
                <a:latin typeface="SymbolMT"/>
              </a:rPr>
              <a:t>  </a:t>
            </a:r>
            <a:r>
              <a:rPr lang="en-US" sz="3200" dirty="0">
                <a:latin typeface="Cambria" panose="02040503050406030204" pitchFamily="18" charset="0"/>
              </a:rPr>
              <a:t>Sense of identity and mission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Vision for ministry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Structures for leadership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Use of space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Commitment to partnerships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Self-perception as community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Grounding in generosity </a:t>
            </a:r>
            <a:endParaRPr lang="en-US" sz="3200" dirty="0">
              <a:effectLst/>
            </a:endParaRPr>
          </a:p>
          <a:p>
            <a:pPr>
              <a:buFont typeface="Arial" panose="020B0604020202020204" pitchFamily="34" charset="0"/>
              <a:buChar char="•"/>
            </a:pPr>
            <a:r>
              <a:rPr lang="en-US" sz="3200" dirty="0">
                <a:latin typeface="SymbolMT"/>
              </a:rPr>
              <a:t>  </a:t>
            </a:r>
            <a:r>
              <a:rPr lang="en-US" sz="3200" dirty="0">
                <a:latin typeface="Cambria" panose="02040503050406030204" pitchFamily="18" charset="0"/>
              </a:rPr>
              <a:t>Commitment to intentional diversity </a:t>
            </a:r>
            <a:endParaRPr lang="en-US" sz="3200" dirty="0">
              <a:effectLst/>
            </a:endParaRPr>
          </a:p>
        </p:txBody>
      </p:sp>
    </p:spTree>
    <p:extLst>
      <p:ext uri="{BB962C8B-B14F-4D97-AF65-F5344CB8AC3E}">
        <p14:creationId xmlns:p14="http://schemas.microsoft.com/office/powerpoint/2010/main" val="322635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597694" y="359967"/>
            <a:ext cx="10739437" cy="2797571"/>
          </a:xfrm>
        </p:spPr>
        <p:txBody>
          <a:bodyPr>
            <a:noAutofit/>
          </a:bodyPr>
          <a:lstStyle/>
          <a:p>
            <a:pPr marL="0" marR="0" indent="0">
              <a:spcBef>
                <a:spcPts val="0"/>
              </a:spcBef>
              <a:spcAft>
                <a:spcPts val="0"/>
              </a:spcAft>
              <a:buNone/>
            </a:pPr>
            <a:r>
              <a:rPr lang="en-US" sz="3600" b="1" dirty="0">
                <a:latin typeface="Cambria" panose="02040503050406030204" pitchFamily="18" charset="0"/>
                <a:ea typeface="Times New Roman" panose="02020603050405020304" pitchFamily="18" charset="0"/>
                <a:cs typeface="Times New Roman" panose="02020603050405020304" pitchFamily="18" charset="0"/>
              </a:rPr>
              <a:t>Contexts</a:t>
            </a:r>
            <a:r>
              <a:rPr lang="en-US" sz="3600" dirty="0">
                <a:latin typeface="Cambria" panose="02040503050406030204" pitchFamily="18" charset="0"/>
                <a:ea typeface="Times New Roman" panose="02020603050405020304" pitchFamily="18" charset="0"/>
                <a:cs typeface="Times New Roman" panose="02020603050405020304" pitchFamily="18" charset="0"/>
              </a:rPr>
              <a:t> </a:t>
            </a:r>
            <a:r>
              <a:rPr lang="en-US" sz="3600" b="1" dirty="0">
                <a:latin typeface="Cambria" panose="02040503050406030204" pitchFamily="18" charset="0"/>
                <a:ea typeface="Times New Roman" panose="02020603050405020304" pitchFamily="18" charset="0"/>
                <a:cs typeface="Times New Roman" panose="02020603050405020304" pitchFamily="18" charset="0"/>
              </a:rPr>
              <a:t>across our synod vary widely</a:t>
            </a:r>
            <a:r>
              <a:rPr lang="en-US" sz="3600" dirty="0">
                <a:latin typeface="Cambria" panose="02040503050406030204" pitchFamily="18" charset="0"/>
                <a:ea typeface="Times New Roman" panose="02020603050405020304" pitchFamily="18" charset="0"/>
                <a:cs typeface="Times New Roman" panose="02020603050405020304" pitchFamily="18" charset="0"/>
              </a:rPr>
              <a:t>. Although no location in our synod is immune from this pandemic, rates of COVID-19 rise and fall depending on the particular location and time, allowing for differences in response at any particular moment. </a:t>
            </a:r>
            <a:endParaRPr lang="en-US" sz="3600" dirty="0">
              <a:latin typeface="Times New Roman" panose="02020603050405020304" pitchFamily="18" charset="0"/>
              <a:ea typeface="Times New Roman" panose="02020603050405020304" pitchFamily="18" charset="0"/>
            </a:endParaRPr>
          </a:p>
        </p:txBody>
      </p:sp>
      <p:sp>
        <p:nvSpPr>
          <p:cNvPr id="2" name="Rectangle 1">
            <a:extLst>
              <a:ext uri="{FF2B5EF4-FFF2-40B4-BE49-F238E27FC236}">
                <a16:creationId xmlns:a16="http://schemas.microsoft.com/office/drawing/2014/main" id="{21E9B45B-8A6C-B449-92DE-DF0B366EDE53}"/>
              </a:ext>
            </a:extLst>
          </p:cNvPr>
          <p:cNvSpPr/>
          <p:nvPr/>
        </p:nvSpPr>
        <p:spPr>
          <a:xfrm>
            <a:off x="597694" y="3700463"/>
            <a:ext cx="10882315" cy="2308324"/>
          </a:xfrm>
          <a:prstGeom prst="rect">
            <a:avLst/>
          </a:prstGeom>
        </p:spPr>
        <p:txBody>
          <a:bodyPr wrap="square">
            <a:spAutoFit/>
          </a:bodyPr>
          <a:lstStyle/>
          <a:p>
            <a:pPr marR="0" lvl="0">
              <a:spcBef>
                <a:spcPts val="0"/>
              </a:spcBef>
              <a:spcAft>
                <a:spcPts val="0"/>
              </a:spcAft>
            </a:pPr>
            <a:r>
              <a:rPr lang="en-US" sz="3600" dirty="0">
                <a:latin typeface="Cambria" panose="02040503050406030204" pitchFamily="18" charset="0"/>
                <a:ea typeface="Times New Roman" panose="02020603050405020304" pitchFamily="18" charset="0"/>
                <a:cs typeface="Times New Roman" panose="02020603050405020304" pitchFamily="18" charset="0"/>
              </a:rPr>
              <a:t>As we move forward, it will be helpful for congregations or ministries of similar size or type to network together for an exchange of ideas and support. </a:t>
            </a:r>
            <a:r>
              <a:rPr lang="en-US" sz="3600" b="1" dirty="0">
                <a:latin typeface="Cambria" panose="02040503050406030204" pitchFamily="18" charset="0"/>
                <a:ea typeface="Times New Roman" panose="02020603050405020304" pitchFamily="18" charset="0"/>
                <a:cs typeface="Times New Roman" panose="02020603050405020304" pitchFamily="18" charset="0"/>
              </a:rPr>
              <a:t>Collaboration will be key</a:t>
            </a:r>
            <a:r>
              <a:rPr lang="en-US" sz="3600" dirty="0">
                <a:latin typeface="Cambria" panose="02040503050406030204" pitchFamily="18" charset="0"/>
                <a:ea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2313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597694" y="359967"/>
            <a:ext cx="10739437" cy="2797571"/>
          </a:xfrm>
        </p:spPr>
        <p:txBody>
          <a:bodyPr>
            <a:noAutofit/>
          </a:bodyPr>
          <a:lstStyle/>
          <a:p>
            <a:pPr marL="0" marR="0" lvl="0" indent="0">
              <a:spcBef>
                <a:spcPts val="0"/>
              </a:spcBef>
              <a:spcAft>
                <a:spcPts val="0"/>
              </a:spcAft>
              <a:buNone/>
            </a:pPr>
            <a:r>
              <a:rPr lang="en-US" sz="3600" b="1" dirty="0">
                <a:latin typeface="Cambria" panose="02040503050406030204" pitchFamily="18" charset="0"/>
                <a:ea typeface="Times New Roman" panose="02020603050405020304" pitchFamily="18" charset="0"/>
                <a:cs typeface="Times New Roman" panose="02020603050405020304" pitchFamily="18" charset="0"/>
              </a:rPr>
              <a:t>Pastors, deacons and church professionals who are also parents of school-aged children</a:t>
            </a:r>
            <a:r>
              <a:rPr lang="en-US" sz="3600" dirty="0">
                <a:latin typeface="Cambria" panose="02040503050406030204" pitchFamily="18" charset="0"/>
                <a:ea typeface="Times New Roman" panose="02020603050405020304" pitchFamily="18" charset="0"/>
                <a:cs typeface="Times New Roman" panose="02020603050405020304" pitchFamily="18" charset="0"/>
              </a:rPr>
              <a:t> will be caught in the same dilemma as their peers: navigating work life and the need to provide for children’s education. </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21E9B45B-8A6C-B449-92DE-DF0B366EDE53}"/>
              </a:ext>
            </a:extLst>
          </p:cNvPr>
          <p:cNvSpPr/>
          <p:nvPr/>
        </p:nvSpPr>
        <p:spPr>
          <a:xfrm>
            <a:off x="597694" y="3700463"/>
            <a:ext cx="10882315" cy="2862322"/>
          </a:xfrm>
          <a:prstGeom prst="rect">
            <a:avLst/>
          </a:prstGeom>
        </p:spPr>
        <p:txBody>
          <a:bodyPr wrap="square">
            <a:spAutoFit/>
          </a:bodyPr>
          <a:lstStyle/>
          <a:p>
            <a:pPr marR="0" lvl="0">
              <a:spcBef>
                <a:spcPts val="0"/>
              </a:spcBef>
              <a:spcAft>
                <a:spcPts val="0"/>
              </a:spcAft>
            </a:pPr>
            <a:r>
              <a:rPr lang="en-US" sz="3600" dirty="0">
                <a:latin typeface="Cambria" panose="02040503050406030204" pitchFamily="18" charset="0"/>
                <a:ea typeface="Times New Roman" panose="02020603050405020304" pitchFamily="18" charset="0"/>
                <a:cs typeface="Times New Roman" panose="02020603050405020304" pitchFamily="18" charset="0"/>
              </a:rPr>
              <a:t>It is recommended that congregations/ministries have intentional conversation with rostered ministers/church professionals about what will need to be changed or adapted if they are also caring for children’s educational needs.</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6463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611981" y="631429"/>
            <a:ext cx="10739437" cy="2797571"/>
          </a:xfrm>
        </p:spPr>
        <p:txBody>
          <a:bodyPr>
            <a:noAutofit/>
          </a:bodyPr>
          <a:lstStyle/>
          <a:p>
            <a:pPr marL="0" marR="0" lvl="0" indent="0">
              <a:spcBef>
                <a:spcPts val="0"/>
              </a:spcBef>
              <a:spcAft>
                <a:spcPts val="0"/>
              </a:spcAft>
              <a:buNone/>
            </a:pPr>
            <a:r>
              <a:rPr lang="en-US" sz="3600" b="1" dirty="0">
                <a:latin typeface="Cambria" panose="02040503050406030204" pitchFamily="18" charset="0"/>
                <a:ea typeface="Times New Roman" panose="02020603050405020304" pitchFamily="18" charset="0"/>
                <a:cs typeface="Times New Roman" panose="02020603050405020304" pitchFamily="18" charset="0"/>
              </a:rPr>
              <a:t>Navigating the next chapter of this pandemic landscape will often feel overwhelming.</a:t>
            </a:r>
            <a:r>
              <a:rPr lang="en-US" sz="3600" dirty="0">
                <a:latin typeface="Cambria" panose="02040503050406030204" pitchFamily="18" charset="0"/>
                <a:ea typeface="Times New Roman" panose="02020603050405020304" pitchFamily="18" charset="0"/>
                <a:cs typeface="Times New Roman" panose="02020603050405020304" pitchFamily="18" charset="0"/>
              </a:rPr>
              <a:t> </a:t>
            </a:r>
            <a:r>
              <a:rPr lang="en-US" sz="3600" b="1" dirty="0">
                <a:latin typeface="Cambria" panose="02040503050406030204" pitchFamily="18" charset="0"/>
                <a:ea typeface="Times New Roman" panose="02020603050405020304" pitchFamily="18" charset="0"/>
                <a:cs typeface="Times New Roman" panose="02020603050405020304" pitchFamily="18" charset="0"/>
              </a:rPr>
              <a:t> </a:t>
            </a:r>
            <a:r>
              <a:rPr lang="en-US" sz="3600" dirty="0">
                <a:latin typeface="Cambria" panose="02040503050406030204" pitchFamily="18" charset="0"/>
                <a:ea typeface="Times New Roman" panose="02020603050405020304" pitchFamily="18" charset="0"/>
                <a:cs typeface="Times New Roman" panose="02020603050405020304" pitchFamily="18" charset="0"/>
              </a:rPr>
              <a:t>As a</a:t>
            </a:r>
            <a:r>
              <a:rPr lang="en-US" sz="3600" b="1" dirty="0">
                <a:latin typeface="Cambria" panose="02040503050406030204" pitchFamily="18" charset="0"/>
                <a:ea typeface="Times New Roman" panose="02020603050405020304" pitchFamily="18" charset="0"/>
                <a:cs typeface="Times New Roman" panose="02020603050405020304" pitchFamily="18" charset="0"/>
              </a:rPr>
              <a:t> </a:t>
            </a:r>
            <a:r>
              <a:rPr lang="en-US" sz="3600" b="1" i="1" dirty="0">
                <a:latin typeface="Cambria" panose="02040503050406030204" pitchFamily="18" charset="0"/>
                <a:ea typeface="Times New Roman" panose="02020603050405020304" pitchFamily="18" charset="0"/>
                <a:cs typeface="Times New Roman" panose="02020603050405020304" pitchFamily="18" charset="0"/>
              </a:rPr>
              <a:t>church becoming</a:t>
            </a:r>
            <a:r>
              <a:rPr lang="en-US" sz="3600" dirty="0">
                <a:latin typeface="Cambria" panose="02040503050406030204" pitchFamily="18" charset="0"/>
                <a:ea typeface="Times New Roman" panose="02020603050405020304" pitchFamily="18" charset="0"/>
                <a:cs typeface="Times New Roman" panose="02020603050405020304" pitchFamily="18" charset="0"/>
              </a:rPr>
              <a:t>,</a:t>
            </a:r>
            <a:r>
              <a:rPr lang="en-US" sz="3600" b="1" dirty="0">
                <a:latin typeface="Cambria" panose="02040503050406030204" pitchFamily="18" charset="0"/>
                <a:ea typeface="Times New Roman" panose="02020603050405020304" pitchFamily="18" charset="0"/>
                <a:cs typeface="Times New Roman" panose="02020603050405020304" pitchFamily="18" charset="0"/>
              </a:rPr>
              <a:t> </a:t>
            </a:r>
            <a:r>
              <a:rPr lang="en-US" sz="3600" dirty="0">
                <a:latin typeface="Cambria" panose="02040503050406030204" pitchFamily="18" charset="0"/>
                <a:ea typeface="Times New Roman" panose="02020603050405020304" pitchFamily="18" charset="0"/>
                <a:cs typeface="Times New Roman" panose="02020603050405020304" pitchFamily="18" charset="0"/>
              </a:rPr>
              <a:t>it’s important that we pace ourselves for the long journey, that we take ample time to rest and renew, that we treat one another with grace and kindness, that we adjust our expectations and seek hybrid options for being church that both protect our collective health and well-being while also tending to our human need for relationship and activity. </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432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1A3ABC4-87B0-4C11-8677-B26B961B6C31}"/>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54D03619-5E7C-C243-B868-442F9DFCCA2E}"/>
              </a:ext>
            </a:extLst>
          </p:cNvPr>
          <p:cNvSpPr>
            <a:spLocks noGrp="1"/>
          </p:cNvSpPr>
          <p:nvPr>
            <p:ph type="ctrTitle"/>
          </p:nvPr>
        </p:nvSpPr>
        <p:spPr>
          <a:xfrm>
            <a:off x="4003059" y="2966110"/>
            <a:ext cx="7093238" cy="1816925"/>
          </a:xfrm>
        </p:spPr>
        <p:txBody>
          <a:bodyPr anchor="b">
            <a:normAutofit/>
          </a:bodyPr>
          <a:lstStyle/>
          <a:p>
            <a:pPr algn="r"/>
            <a:r>
              <a:rPr lang="en-US" sz="9600" b="1" dirty="0">
                <a:solidFill>
                  <a:schemeClr val="accent2">
                    <a:lumMod val="20000"/>
                    <a:lumOff val="80000"/>
                  </a:schemeClr>
                </a:solidFill>
              </a:rPr>
              <a:t>and Grace</a:t>
            </a:r>
            <a:endParaRPr lang="en-US" sz="9600" dirty="0">
              <a:solidFill>
                <a:schemeClr val="accent2">
                  <a:lumMod val="20000"/>
                  <a:lumOff val="80000"/>
                </a:schemeClr>
              </a:solidFill>
            </a:endParaRPr>
          </a:p>
        </p:txBody>
      </p:sp>
      <p:sp>
        <p:nvSpPr>
          <p:cNvPr id="10" name="Title 1">
            <a:extLst>
              <a:ext uri="{FF2B5EF4-FFF2-40B4-BE49-F238E27FC236}">
                <a16:creationId xmlns:a16="http://schemas.microsoft.com/office/drawing/2014/main" id="{DBDF69C2-0A4E-B345-A912-C95861336A6D}"/>
              </a:ext>
            </a:extLst>
          </p:cNvPr>
          <p:cNvSpPr txBox="1">
            <a:spLocks/>
          </p:cNvSpPr>
          <p:nvPr/>
        </p:nvSpPr>
        <p:spPr>
          <a:xfrm>
            <a:off x="1761841" y="1838829"/>
            <a:ext cx="5326334" cy="277046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r>
              <a:rPr lang="en-US" sz="9600" b="1" dirty="0">
                <a:solidFill>
                  <a:schemeClr val="accent2">
                    <a:lumMod val="20000"/>
                    <a:lumOff val="80000"/>
                  </a:schemeClr>
                </a:solidFill>
              </a:rPr>
              <a:t>Gratitude </a:t>
            </a:r>
            <a:br>
              <a:rPr lang="en-US" sz="9600" b="1" dirty="0">
                <a:solidFill>
                  <a:schemeClr val="accent2">
                    <a:lumMod val="20000"/>
                    <a:lumOff val="80000"/>
                  </a:schemeClr>
                </a:solidFill>
              </a:rPr>
            </a:br>
            <a:r>
              <a:rPr lang="en-US" sz="9600" b="1" dirty="0">
                <a:solidFill>
                  <a:schemeClr val="accent2">
                    <a:lumMod val="20000"/>
                    <a:lumOff val="80000"/>
                  </a:schemeClr>
                </a:solidFill>
              </a:rPr>
              <a:t> </a:t>
            </a:r>
            <a:endParaRPr lang="en-US" sz="9600" dirty="0">
              <a:solidFill>
                <a:schemeClr val="accent2">
                  <a:lumMod val="20000"/>
                  <a:lumOff val="80000"/>
                </a:schemeClr>
              </a:solidFill>
            </a:endParaRPr>
          </a:p>
        </p:txBody>
      </p:sp>
    </p:spTree>
    <p:extLst>
      <p:ext uri="{BB962C8B-B14F-4D97-AF65-F5344CB8AC3E}">
        <p14:creationId xmlns:p14="http://schemas.microsoft.com/office/powerpoint/2010/main" val="242818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838200" y="653223"/>
            <a:ext cx="10515600" cy="1325563"/>
          </a:xfrm>
        </p:spPr>
        <p:txBody>
          <a:bodyPr/>
          <a:lstStyle/>
          <a:p>
            <a:pPr marL="0" marR="0">
              <a:spcBef>
                <a:spcPts val="0"/>
              </a:spcBef>
              <a:spcAft>
                <a:spcPts val="0"/>
              </a:spcAft>
            </a:pPr>
            <a:r>
              <a:rPr lang="en-US" b="1" dirty="0">
                <a:solidFill>
                  <a:srgbClr val="006DBF"/>
                </a:solidFill>
                <a:latin typeface="Century Gothic" panose="020B0502020202020204" pitchFamily="34" charset="0"/>
                <a:ea typeface="Times New Roman" panose="02020603050405020304" pitchFamily="18" charset="0"/>
              </a:rPr>
              <a:t>RECOMMENDATION ONE:</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838200" y="1748633"/>
            <a:ext cx="10515600" cy="4160520"/>
          </a:xfrm>
        </p:spPr>
        <p:txBody>
          <a:bodyPr>
            <a:normAutofit fontScale="92500" lnSpcReduction="20000"/>
          </a:bodyPr>
          <a:lstStyle/>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It is recommended that congregations and communities of faith continue to prioritize worship opportunities that are safe, accessible, invitational, meaningful, and sustainable. The use of an online/digital platform remains the highest recommended format for corporate worship through at least the end of the calendar year. </a:t>
            </a:r>
            <a:endParaRPr lang="en-US" b="1" dirty="0">
              <a:latin typeface="Times New Roman" panose="02020603050405020304" pitchFamily="18" charset="0"/>
              <a:ea typeface="Times New Roman" panose="02020603050405020304" pitchFamily="18" charset="0"/>
            </a:endParaRPr>
          </a:p>
          <a:p>
            <a:pPr marR="0" indent="0">
              <a:spcBef>
                <a:spcPts val="0"/>
              </a:spcBef>
              <a:spcAft>
                <a:spcPts val="0"/>
              </a:spcAft>
              <a:buNone/>
            </a:pPr>
            <a:endParaRPr lang="en-US" b="1"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b="1" dirty="0">
                <a:solidFill>
                  <a:srgbClr val="006DBF"/>
                </a:solidFill>
                <a:latin typeface="Cambria" panose="02040503050406030204" pitchFamily="18" charset="0"/>
                <a:ea typeface="Times New Roman" panose="02020603050405020304" pitchFamily="18" charset="0"/>
              </a:rPr>
              <a:t>Any in-person worship experience should prioritize an outdoor venue, small groups, physical distancing, and the use of face coverings. There is a strong likelihood that corporate in-person worship that is able to include all parishioners inside of a church building will not be advisable well into 2021. </a:t>
            </a:r>
            <a:endParaRPr lang="en-US" b="1"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08924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This recommendation about corporate worship choices asks each context to actively evaluate the following: </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9" y="2005809"/>
            <a:ext cx="8896350" cy="3494880"/>
          </a:xfrm>
        </p:spPr>
        <p:txBody>
          <a:bodyPr>
            <a:normAutofit lnSpcReduction="10000"/>
          </a:bodyPr>
          <a:lstStyle/>
          <a:p>
            <a:pPr lvl="0"/>
            <a:r>
              <a:rPr lang="en-US" sz="4000" dirty="0">
                <a:latin typeface="Cambria" panose="02040503050406030204" pitchFamily="18" charset="0"/>
              </a:rPr>
              <a:t>Is our worship choice </a:t>
            </a:r>
            <a:r>
              <a:rPr lang="en-US" sz="4000" b="1" dirty="0">
                <a:latin typeface="Cambria" panose="02040503050406030204" pitchFamily="18" charset="0"/>
              </a:rPr>
              <a:t>safe</a:t>
            </a:r>
            <a:r>
              <a:rPr lang="en-US" sz="4000" dirty="0">
                <a:latin typeface="Cambria" panose="02040503050406030204" pitchFamily="18" charset="0"/>
              </a:rPr>
              <a:t>? </a:t>
            </a:r>
          </a:p>
          <a:p>
            <a:pPr lvl="0"/>
            <a:r>
              <a:rPr lang="en-US" sz="4000" dirty="0">
                <a:latin typeface="Cambria" panose="02040503050406030204" pitchFamily="18" charset="0"/>
              </a:rPr>
              <a:t>Is our worship choice </a:t>
            </a:r>
            <a:r>
              <a:rPr lang="en-US" sz="4000" b="1" dirty="0">
                <a:latin typeface="Cambria" panose="02040503050406030204" pitchFamily="18" charset="0"/>
              </a:rPr>
              <a:t>accessible</a:t>
            </a:r>
            <a:r>
              <a:rPr lang="en-US" sz="4000" dirty="0">
                <a:latin typeface="Cambria" panose="02040503050406030204" pitchFamily="18" charset="0"/>
              </a:rPr>
              <a:t>? </a:t>
            </a:r>
          </a:p>
          <a:p>
            <a:pPr lvl="0"/>
            <a:r>
              <a:rPr lang="en-US" sz="4000" dirty="0">
                <a:latin typeface="Cambria" panose="02040503050406030204" pitchFamily="18" charset="0"/>
              </a:rPr>
              <a:t>Is our worship choice </a:t>
            </a:r>
            <a:r>
              <a:rPr lang="en-US" sz="4000" b="1" dirty="0">
                <a:latin typeface="Cambria" panose="02040503050406030204" pitchFamily="18" charset="0"/>
              </a:rPr>
              <a:t>invitational</a:t>
            </a:r>
            <a:r>
              <a:rPr lang="en-US" sz="4000" dirty="0">
                <a:latin typeface="Cambria" panose="02040503050406030204" pitchFamily="18" charset="0"/>
              </a:rPr>
              <a:t>? </a:t>
            </a:r>
          </a:p>
          <a:p>
            <a:pPr lvl="0"/>
            <a:r>
              <a:rPr lang="en-US" sz="4000" dirty="0">
                <a:latin typeface="Cambria" panose="02040503050406030204" pitchFamily="18" charset="0"/>
              </a:rPr>
              <a:t>Is our worship choice </a:t>
            </a:r>
            <a:r>
              <a:rPr lang="en-US" sz="4000" b="1" dirty="0">
                <a:latin typeface="Cambria" panose="02040503050406030204" pitchFamily="18" charset="0"/>
              </a:rPr>
              <a:t>meaningful</a:t>
            </a:r>
            <a:r>
              <a:rPr lang="en-US" sz="4000" dirty="0">
                <a:latin typeface="Cambria" panose="02040503050406030204" pitchFamily="18" charset="0"/>
              </a:rPr>
              <a:t>? </a:t>
            </a:r>
          </a:p>
          <a:p>
            <a:pPr lvl="0"/>
            <a:r>
              <a:rPr lang="en-US" sz="4000" dirty="0">
                <a:latin typeface="Cambria" panose="02040503050406030204" pitchFamily="18" charset="0"/>
              </a:rPr>
              <a:t>Is our worship choice </a:t>
            </a:r>
            <a:r>
              <a:rPr lang="en-US" sz="4000" b="1" dirty="0">
                <a:latin typeface="Cambria" panose="02040503050406030204" pitchFamily="18" charset="0"/>
              </a:rPr>
              <a:t>sustainable</a:t>
            </a:r>
            <a:r>
              <a:rPr lang="en-US" sz="4000" dirty="0">
                <a:latin typeface="Cambria" panose="02040503050406030204" pitchFamily="18" charset="0"/>
              </a:rPr>
              <a:t>? </a:t>
            </a:r>
            <a:endParaRPr lang="en-US" dirty="0">
              <a:latin typeface="Cambria" panose="02040503050406030204" pitchFamily="18" charset="0"/>
            </a:endParaRPr>
          </a:p>
        </p:txBody>
      </p:sp>
    </p:spTree>
    <p:extLst>
      <p:ext uri="{BB962C8B-B14F-4D97-AF65-F5344CB8AC3E}">
        <p14:creationId xmlns:p14="http://schemas.microsoft.com/office/powerpoint/2010/main" val="2629042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9" y="2005809"/>
            <a:ext cx="8896350" cy="3494880"/>
          </a:xfrm>
        </p:spPr>
        <p:txBody>
          <a:bodyPr>
            <a:normAutofit/>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Equipment</a:t>
            </a:r>
            <a:r>
              <a:rPr lang="en-US" sz="4000" dirty="0">
                <a:latin typeface="Cambria" panose="02040503050406030204" pitchFamily="18" charset="0"/>
                <a:ea typeface="Times New Roman" panose="02020603050405020304" pitchFamily="18" charset="0"/>
              </a:rPr>
              <a:t> – Are we equipped for the long haul with the best tools possible? Are members equipped to participate?</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6154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lnSpcReduction="10000"/>
          </a:bodyPr>
          <a:lstStyle/>
          <a:p>
            <a:pPr marL="342900" marR="0" lvl="0" indent="-342900">
              <a:spcBef>
                <a:spcPts val="0"/>
              </a:spcBef>
              <a:spcAft>
                <a:spcPts val="0"/>
              </a:spcAft>
              <a:buFont typeface="Symbol" pitchFamily="2" charset="2"/>
              <a:buChar char=""/>
            </a:pPr>
            <a:r>
              <a:rPr lang="en-US" sz="4000" b="1" dirty="0">
                <a:latin typeface="Times New Roman" panose="02020603050405020304" pitchFamily="18" charset="0"/>
                <a:ea typeface="Times New Roman" panose="02020603050405020304" pitchFamily="18" charset="0"/>
              </a:rPr>
              <a:t>Content</a:t>
            </a:r>
            <a:r>
              <a:rPr lang="en-US" sz="4000" dirty="0">
                <a:latin typeface="Cambria" panose="02040503050406030204" pitchFamily="18" charset="0"/>
                <a:ea typeface="Times New Roman" panose="02020603050405020304" pitchFamily="18" charset="0"/>
              </a:rPr>
              <a:t> – Are we recreating exactly what we would do for in-person worship online or are we adapting/tailoring worship for this platform? Are we focused on what is spiritually nurturing given the opportunities and limitations of our chosen platform?</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7973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Presentation</a:t>
            </a:r>
            <a:r>
              <a:rPr lang="en-US" sz="4000" dirty="0">
                <a:latin typeface="Cambria" panose="02040503050406030204" pitchFamily="18" charset="0"/>
                <a:ea typeface="Times New Roman" panose="02020603050405020304" pitchFamily="18" charset="0"/>
              </a:rPr>
              <a:t> – Is our worship presented in a way that is accessible and user-friendly for all? Are we intentional about reaching out to new people and welcoming visitors?</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606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Variation</a:t>
            </a:r>
            <a:r>
              <a:rPr lang="en-US" sz="4000" dirty="0">
                <a:latin typeface="Cambria" panose="02040503050406030204" pitchFamily="18" charset="0"/>
                <a:ea typeface="Times New Roman" panose="02020603050405020304" pitchFamily="18" charset="0"/>
              </a:rPr>
              <a:t> – Do we repeat the same thing each week or do we vary the way we engage worshippers (embedded videos, music, </a:t>
            </a:r>
            <a:r>
              <a:rPr lang="en-US" sz="4000" dirty="0" err="1">
                <a:latin typeface="Cambria" panose="02040503050406030204" pitchFamily="18" charset="0"/>
                <a:ea typeface="Times New Roman" panose="02020603050405020304" pitchFamily="18" charset="0"/>
              </a:rPr>
              <a:t>etc</a:t>
            </a:r>
            <a:r>
              <a:rPr lang="en-US" sz="4000" dirty="0">
                <a:latin typeface="Cambria" panose="02040503050406030204" pitchFamily="18" charset="0"/>
                <a:ea typeface="Times New Roman" panose="02020603050405020304" pitchFamily="18" charset="0"/>
              </a:rPr>
              <a:t>) or use a variety of platforms?	</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772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EE96-2612-6840-99C3-E75700415A1B}"/>
              </a:ext>
            </a:extLst>
          </p:cNvPr>
          <p:cNvSpPr>
            <a:spLocks noGrp="1"/>
          </p:cNvSpPr>
          <p:nvPr>
            <p:ph type="title"/>
          </p:nvPr>
        </p:nvSpPr>
        <p:spPr>
          <a:xfrm>
            <a:off x="666750" y="337345"/>
            <a:ext cx="10515600" cy="1325563"/>
          </a:xfrm>
        </p:spPr>
        <p:txBody>
          <a:bodyPr>
            <a:noAutofit/>
          </a:bodyPr>
          <a:lstStyle/>
          <a:p>
            <a:r>
              <a:rPr lang="en-US" sz="3200" dirty="0">
                <a:latin typeface="Cambria" panose="02040503050406030204" pitchFamily="18" charset="0"/>
              </a:rPr>
              <a:t>For those whose primary worship opportunity is offered through a digital/online platform, it’s more important than ever to give consideration to some of the following:</a:t>
            </a:r>
          </a:p>
        </p:txBody>
      </p:sp>
      <p:sp>
        <p:nvSpPr>
          <p:cNvPr id="3" name="Content Placeholder 2">
            <a:extLst>
              <a:ext uri="{FF2B5EF4-FFF2-40B4-BE49-F238E27FC236}">
                <a16:creationId xmlns:a16="http://schemas.microsoft.com/office/drawing/2014/main" id="{09D2B97B-0CAC-954F-8801-2820876D912B}"/>
              </a:ext>
            </a:extLst>
          </p:cNvPr>
          <p:cNvSpPr>
            <a:spLocks noGrp="1"/>
          </p:cNvSpPr>
          <p:nvPr>
            <p:ph idx="1"/>
          </p:nvPr>
        </p:nvSpPr>
        <p:spPr>
          <a:xfrm>
            <a:off x="1176338" y="2005808"/>
            <a:ext cx="10006011" cy="4066379"/>
          </a:xfrm>
        </p:spPr>
        <p:txBody>
          <a:bodyPr>
            <a:normAutofit/>
          </a:bodyPr>
          <a:lstStyle/>
          <a:p>
            <a:pPr marL="342900" marR="0" lvl="0" indent="-342900">
              <a:spcBef>
                <a:spcPts val="0"/>
              </a:spcBef>
              <a:spcAft>
                <a:spcPts val="0"/>
              </a:spcAft>
              <a:buFont typeface="Symbol" pitchFamily="2" charset="2"/>
              <a:buChar char=""/>
            </a:pPr>
            <a:r>
              <a:rPr lang="en-US" sz="4000" b="1" dirty="0">
                <a:latin typeface="Cambria" panose="02040503050406030204" pitchFamily="18" charset="0"/>
                <a:ea typeface="Times New Roman" panose="02020603050405020304" pitchFamily="18" charset="0"/>
              </a:rPr>
              <a:t>Participation</a:t>
            </a:r>
            <a:r>
              <a:rPr lang="en-US" sz="4000" dirty="0">
                <a:latin typeface="Cambria" panose="02040503050406030204" pitchFamily="18" charset="0"/>
                <a:ea typeface="Times New Roman" panose="02020603050405020304" pitchFamily="18" charset="0"/>
              </a:rPr>
              <a:t> – Are there places for lay leadership? How do we facilitate a worship that is still “the work of the people,” remembering that liturgy is intended to engage participants, not spectators?</a:t>
            </a:r>
            <a:endParaRPr lang="en-US"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4881317"/>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243E41"/>
      </a:dk2>
      <a:lt2>
        <a:srgbClr val="EEE9EA"/>
      </a:lt2>
      <a:accent1>
        <a:srgbClr val="20B49F"/>
      </a:accent1>
      <a:accent2>
        <a:srgbClr val="17A1D5"/>
      </a:accent2>
      <a:accent3>
        <a:srgbClr val="2964E7"/>
      </a:accent3>
      <a:accent4>
        <a:srgbClr val="6050DF"/>
      </a:accent4>
      <a:accent5>
        <a:srgbClr val="902FE7"/>
      </a:accent5>
      <a:accent6>
        <a:srgbClr val="CA17D5"/>
      </a:accent6>
      <a:hlink>
        <a:srgbClr val="CC6674"/>
      </a:hlink>
      <a:folHlink>
        <a:srgbClr val="848484"/>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1847</Words>
  <Application>Microsoft Macintosh PowerPoint</Application>
  <PresentationFormat>Widescreen</PresentationFormat>
  <Paragraphs>109</Paragraphs>
  <Slides>29</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Calibri</vt:lpstr>
      <vt:lpstr>Cambria</vt:lpstr>
      <vt:lpstr>Century Gothic</vt:lpstr>
      <vt:lpstr>Courier New</vt:lpstr>
      <vt:lpstr>Elephant</vt:lpstr>
      <vt:lpstr>Symbol</vt:lpstr>
      <vt:lpstr>SymbolMT</vt:lpstr>
      <vt:lpstr>Times New Roman</vt:lpstr>
      <vt:lpstr>BrushVTI</vt:lpstr>
      <vt:lpstr>Continuing our Life as Church Becoming   Updated recommendations for navigating the next chapter in our pandemic landscape</vt:lpstr>
      <vt:lpstr>and Grace</vt:lpstr>
      <vt:lpstr>RECOMMENDATION ONE: </vt:lpstr>
      <vt:lpstr>This recommendation about corporate worship choices asks each context to actively evaluate the following: </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For those whose primary worship opportunity is offered through a digital/online platform, it’s more important than ever to give consideration to some of the following:</vt:lpstr>
      <vt:lpstr>PowerPoint Presentation</vt:lpstr>
      <vt:lpstr>RECOMMENDATION TWO: </vt:lpstr>
      <vt:lpstr>Given the complications of connecting in-person during these days, it’s recommended that the particular needs seeking to be met help shape the type of gathering or connection. </vt:lpstr>
      <vt:lpstr>Given the complications of connecting in-person during these days, it’s recommended that the particular needs seeking to be met help shape the type of gathering or connection. </vt:lpstr>
      <vt:lpstr>Given the complications of connecting in-person during these days, it’s recommended that the particular needs seeking to be met help shape the type of gathering or connection. </vt:lpstr>
      <vt:lpstr>Given the complications of connecting in-person during these days, it’s recommended that the particular needs seeking to be met help shape the type of gathering or connection. </vt:lpstr>
      <vt:lpstr>PowerPoint Presentation</vt:lpstr>
      <vt:lpstr>RECOMMENDATION THREE: </vt:lpstr>
      <vt:lpstr>PowerPoint Presentation</vt:lpstr>
      <vt:lpstr>RECOMMENDATION FOUR:  </vt:lpstr>
      <vt:lpstr>PowerPoint Presentation</vt:lpstr>
      <vt:lpstr>PowerPoint Presentation</vt:lpstr>
      <vt:lpstr>PowerPoint Presentation</vt:lpstr>
      <vt:lpstr>PowerPoint Presentation</vt:lpstr>
      <vt:lpstr>PowerPoint Presentation</vt:lpstr>
      <vt:lpstr>PowerPoint Presentation</vt:lpstr>
      <vt:lpstr>and Grace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our Life as Church Becoming   Updated recommendations for navigating the next chapter in our pandemic landscape</dc:title>
  <dc:creator>Jim Gonia</dc:creator>
  <cp:lastModifiedBy>Jim Gonia</cp:lastModifiedBy>
  <cp:revision>7</cp:revision>
  <dcterms:created xsi:type="dcterms:W3CDTF">2020-08-10T16:55:10Z</dcterms:created>
  <dcterms:modified xsi:type="dcterms:W3CDTF">2020-08-11T22:25:22Z</dcterms:modified>
</cp:coreProperties>
</file>